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3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9" r:id="rId30"/>
    <p:sldId id="338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5" userDrawn="1">
          <p15:clr>
            <a:srgbClr val="A4A3A4"/>
          </p15:clr>
        </p15:guide>
        <p15:guide id="3" pos="186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orient="horz" pos="465" userDrawn="1">
          <p15:clr>
            <a:srgbClr val="A4A3A4"/>
          </p15:clr>
        </p15:guide>
        <p15:guide id="6" orient="horz" pos="4104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ADA"/>
    <a:srgbClr val="8ACF57"/>
    <a:srgbClr val="00A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4" y="53"/>
      </p:cViewPr>
      <p:guideLst>
        <p:guide orient="horz" pos="2251"/>
        <p:guide pos="3845"/>
        <p:guide pos="186"/>
        <p:guide pos="7488"/>
        <p:guide orient="horz" pos="465"/>
        <p:guide orient="horz" pos="4104"/>
        <p:guide orient="horz" pos="40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6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88A2-F8A5-4B5C-8EB3-EEEC4B3A65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7FE7-3129-4146-94F4-2216233FBB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FC4ED-8DEE-4F66-89DE-3B7C9AA7B1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CCD92-2F31-47A7-BAE3-ED1EDA3B9F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3500"/>
            <a:ext cx="12207240" cy="415290"/>
          </a:xfrm>
          <a:prstGeom prst="rect">
            <a:avLst/>
          </a:prstGeom>
          <a:solidFill>
            <a:srgbClr val="1B7ADA"/>
          </a:solidFill>
          <a:ln>
            <a:solidFill>
              <a:srgbClr val="1B7AD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深入浅出计算机网络</a:t>
            </a:r>
            <a:r>
              <a:rPr lang="zh-CN" altLang="en-US" b="1"/>
              <a:t>（微课视频版）</a:t>
            </a:r>
            <a:endParaRPr lang="zh-CN" altLang="en-US" b="1"/>
          </a:p>
        </p:txBody>
      </p:sp>
      <p:sp>
        <p:nvSpPr>
          <p:cNvPr id="6" name="矩形 5"/>
          <p:cNvSpPr/>
          <p:nvPr userDrawn="1"/>
        </p:nvSpPr>
        <p:spPr>
          <a:xfrm>
            <a:off x="132080" y="0"/>
            <a:ext cx="547200" cy="547200"/>
          </a:xfrm>
          <a:prstGeom prst="rect">
            <a:avLst/>
          </a:prstGeom>
          <a:solidFill>
            <a:srgbClr val="8ACF57"/>
          </a:solidFill>
          <a:ln>
            <a:solidFill>
              <a:srgbClr val="8ACF5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975215" y="147320"/>
            <a:ext cx="76200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155555" y="8699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第</a:t>
            </a:r>
            <a:r>
              <a:rPr lang="en-US" altLang="zh-CN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1</a:t>
            </a:r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章</a:t>
            </a:r>
            <a:r>
              <a:rPr lang="en-US" altLang="zh-CN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概述</a:t>
            </a:r>
            <a:endParaRPr lang="zh-CN" altLang="en-US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1" name="图片 10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8" y="6414723"/>
            <a:ext cx="1882140" cy="44196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0365377" y="6486579"/>
            <a:ext cx="182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课件制作：高军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8.xml"/><Relationship Id="rId12" Type="http://schemas.openxmlformats.org/officeDocument/2006/relationships/image" Target="../media/image14.svg"/><Relationship Id="rId11" Type="http://schemas.openxmlformats.org/officeDocument/2006/relationships/image" Target="../media/image13.png"/><Relationship Id="rId10" Type="http://schemas.openxmlformats.org/officeDocument/2006/relationships/image" Target="../media/image12.sv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9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0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1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4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5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0.svg"/><Relationship Id="rId7" Type="http://schemas.openxmlformats.org/officeDocument/2006/relationships/image" Target="../media/image18.png"/><Relationship Id="rId6" Type="http://schemas.openxmlformats.org/officeDocument/2006/relationships/image" Target="../media/image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6.xml"/><Relationship Id="rId12" Type="http://schemas.openxmlformats.org/officeDocument/2006/relationships/image" Target="../media/image14.svg"/><Relationship Id="rId11" Type="http://schemas.openxmlformats.org/officeDocument/2006/relationships/image" Target="../media/image20.png"/><Relationship Id="rId10" Type="http://schemas.openxmlformats.org/officeDocument/2006/relationships/image" Target="../media/image12.sv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7.xml"/><Relationship Id="rId12" Type="http://schemas.openxmlformats.org/officeDocument/2006/relationships/image" Target="../media/image14.svg"/><Relationship Id="rId11" Type="http://schemas.openxmlformats.org/officeDocument/2006/relationships/image" Target="../media/image13.png"/><Relationship Id="rId10" Type="http://schemas.openxmlformats.org/officeDocument/2006/relationships/image" Target="../media/image12.sv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295400" y="2038349"/>
            <a:ext cx="9906000" cy="1590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2038349"/>
            <a:ext cx="9906000" cy="1666876"/>
          </a:xfrm>
        </p:spPr>
        <p:txBody>
          <a:bodyPr/>
          <a:lstStyle/>
          <a:p>
            <a:br>
              <a:rPr lang="en-US" altLang="zh-CN" sz="2200" dirty="0"/>
            </a:br>
            <a:br>
              <a:rPr lang="en-US" altLang="zh-CN" sz="2200" dirty="0"/>
            </a:br>
            <a:r>
              <a:rPr lang="zh-CN" altLang="en-US" sz="2200" dirty="0"/>
              <a:t>思考：微信打电话多？还是手机号码打电话多？为什么？</a:t>
            </a:r>
            <a:br>
              <a:rPr lang="en-US" altLang="zh-CN" sz="2200" dirty="0"/>
            </a:br>
            <a:endParaRPr lang="zh-CN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矩形 1049"/>
          <p:cNvSpPr/>
          <p:nvPr/>
        </p:nvSpPr>
        <p:spPr>
          <a:xfrm>
            <a:off x="1271456" y="3939927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10100101</a:t>
            </a:r>
            <a:endParaRPr lang="zh-CN" altLang="en-US" dirty="0"/>
          </a:p>
        </p:txBody>
      </p:sp>
      <p:sp>
        <p:nvSpPr>
          <p:cNvPr id="168" name="矩形 167"/>
          <p:cNvSpPr/>
          <p:nvPr/>
        </p:nvSpPr>
        <p:spPr>
          <a:xfrm>
            <a:off x="1271456" y="4576323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……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1271456" y="5248094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01100011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2325656" y="3937489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25656" y="4576323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325656" y="5248094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71456" y="3937489"/>
            <a:ext cx="1697626" cy="362438"/>
            <a:chOff x="1271456" y="3937489"/>
            <a:chExt cx="1697626" cy="362438"/>
          </a:xfrm>
        </p:grpSpPr>
        <p:sp>
          <p:nvSpPr>
            <p:cNvPr id="1050" name="矩形 1049"/>
            <p:cNvSpPr/>
            <p:nvPr/>
          </p:nvSpPr>
          <p:spPr>
            <a:xfrm>
              <a:off x="1271456" y="3939927"/>
              <a:ext cx="1062122" cy="3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10100101</a:t>
              </a: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2325656" y="3937489"/>
              <a:ext cx="643426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j-ea"/>
                  <a:ea typeface="+mj-ea"/>
                </a:rPr>
                <a:t>首部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1456" y="4576323"/>
            <a:ext cx="1697626" cy="360000"/>
            <a:chOff x="1271456" y="4576323"/>
            <a:chExt cx="1697626" cy="360000"/>
          </a:xfrm>
        </p:grpSpPr>
        <p:sp>
          <p:nvSpPr>
            <p:cNvPr id="168" name="矩形 167"/>
            <p:cNvSpPr/>
            <p:nvPr/>
          </p:nvSpPr>
          <p:spPr>
            <a:xfrm>
              <a:off x="1271456" y="4576323"/>
              <a:ext cx="1062122" cy="3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+mj-ea"/>
                  <a:ea typeface="+mj-ea"/>
                </a:rPr>
                <a:t>……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325656" y="4576323"/>
              <a:ext cx="643426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j-ea"/>
                  <a:ea typeface="+mj-ea"/>
                </a:rPr>
                <a:t>首部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71456" y="5248094"/>
            <a:ext cx="1697626" cy="360000"/>
            <a:chOff x="1271456" y="5248094"/>
            <a:chExt cx="1697626" cy="360000"/>
          </a:xfrm>
        </p:grpSpPr>
        <p:sp>
          <p:nvSpPr>
            <p:cNvPr id="169" name="矩形 168"/>
            <p:cNvSpPr/>
            <p:nvPr/>
          </p:nvSpPr>
          <p:spPr>
            <a:xfrm>
              <a:off x="1271456" y="5248094"/>
              <a:ext cx="1062122" cy="3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01100011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2325656" y="5248094"/>
              <a:ext cx="643426" cy="36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+mj-ea"/>
                  <a:ea typeface="+mj-ea"/>
                </a:rPr>
                <a:t>首部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01732 -0.04027 0.03515 -0.0794 0.05338 -0.11852 C 0.0793 -0.11227 0.14284 -0.12639 0.16927 -0.12014 C 0.20416 -0.13125 0.26445 -0.22199 0.31797 -0.23518 C 0.3401 -0.23449 0.41523 -0.17037 0.46276 -0.15301 C 0.51028 -0.13611 0.59427 -0.1699 0.60338 -0.13287 C 0.60508 -0.09884 0.61224 -0.06527 0.60299 -0.00023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-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0093 C 0.0539 0.01296 0.03281 -0.17222 0.06081 -0.20787 C 0.08867 -0.24375 0.13437 -0.24514 0.16901 -0.21597 C 0.20364 -0.18704 0.22656 -0.05718 0.26719 -0.03403 C 0.30859 -0.01065 0.37565 -0.07477 0.41458 -0.07662 C 0.45351 -0.07824 0.45443 -0.21852 0.48737 -0.24236 C 0.52031 -0.26644 0.57057 -0.22732 0.6125 -0.21968 C 0.63203 -0.1794 0.59427 -0.02593 0.6043 -0.00093 " pathEditMode="relative" rAng="0" ptsTypes="AAAAAAAA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24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0.00047 C 0.05403 0.01458 0.01523 -0.29213 0.05586 -0.2963 L 0.17344 -0.30764 C 0.21497 -0.28473 0.23607 -0.11297 0.26315 -0.13195 C 0.29023 -0.15116 0.30195 -0.40788 0.33515 -0.42315 C 0.36823 -0.43866 0.43945 -0.38218 0.47083 -0.35024 C 0.50221 -0.31829 0.57721 -0.37431 0.59935 -0.31598 C 0.62161 -0.25764 0.59101 -0.03889 0.60443 -0.00047 " pathEditMode="relative" rAng="0" ptsTypes="AAAAAAAA">
                                      <p:cBhvr>
                                        <p:cTn id="1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636822" y="3939927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10100101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9691022" y="3937489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636822" y="4576323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……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691022" y="4576323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636822" y="5248094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01100011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9691022" y="5248094"/>
            <a:ext cx="643426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+mj-ea"/>
                <a:ea typeface="+mj-ea"/>
              </a:rPr>
              <a:t>首部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636822" y="3937489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10100101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9698944" y="3937489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……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61066" y="3937489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01100011</a:t>
            </a:r>
            <a:endParaRPr lang="zh-CN" altLang="en-US" dirty="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097189" y="2715226"/>
            <a:ext cx="764075" cy="578331"/>
            <a:chOff x="3097189" y="2715226"/>
            <a:chExt cx="764075" cy="578331"/>
          </a:xfrm>
        </p:grpSpPr>
        <p:sp>
          <p:nvSpPr>
            <p:cNvPr id="5" name="矩形 4"/>
            <p:cNvSpPr/>
            <p:nvPr/>
          </p:nvSpPr>
          <p:spPr>
            <a:xfrm>
              <a:off x="3097189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45704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35843" y="2715226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分组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78621" y="2924225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55" name="文本框 54"/>
          <p:cNvSpPr txBox="1"/>
          <p:nvPr/>
        </p:nvSpPr>
        <p:spPr>
          <a:xfrm rot="20038885">
            <a:off x="4296404" y="262790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 rot="1137628">
            <a:off x="6322207" y="2464668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 rot="3230558">
            <a:off x="6101284" y="311532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75498">
            <a:off x="7082077" y="356177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20932817">
            <a:off x="5709664" y="4401469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3002374">
            <a:off x="4064433" y="395349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6325481">
            <a:off x="5202627" y="33638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60714" y="481502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80358" y="418378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972434" y="27749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40139" y="191970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05851" y="337346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链路忙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69" name="对话气泡: 圆角矩形 68"/>
          <p:cNvSpPr/>
          <p:nvPr/>
        </p:nvSpPr>
        <p:spPr>
          <a:xfrm>
            <a:off x="2574295" y="4197817"/>
            <a:ext cx="1186284" cy="512273"/>
          </a:xfrm>
          <a:prstGeom prst="wedgeRoundRectCallout">
            <a:avLst>
              <a:gd name="adj1" fmla="val 74769"/>
              <a:gd name="adj2" fmla="val -19195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097189" y="2715226"/>
            <a:ext cx="764075" cy="578331"/>
            <a:chOff x="3097189" y="2715226"/>
            <a:chExt cx="764075" cy="578331"/>
          </a:xfrm>
        </p:grpSpPr>
        <p:sp>
          <p:nvSpPr>
            <p:cNvPr id="5" name="矩形 4"/>
            <p:cNvSpPr/>
            <p:nvPr/>
          </p:nvSpPr>
          <p:spPr>
            <a:xfrm>
              <a:off x="3097189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45704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35843" y="2715226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分组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78621" y="2924225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56" name="文本框 55"/>
          <p:cNvSpPr txBox="1"/>
          <p:nvPr/>
        </p:nvSpPr>
        <p:spPr>
          <a:xfrm rot="1137628">
            <a:off x="6322207" y="2464668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 rot="3230558">
            <a:off x="6101284" y="311532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75498">
            <a:off x="7082077" y="356177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20932817">
            <a:off x="5709664" y="4401469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3002374">
            <a:off x="4064433" y="395349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6325481">
            <a:off x="5202627" y="33638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60714" y="481502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80358" y="418378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972434" y="27749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40139" y="191970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05851" y="337346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链路忙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2574295" y="4197817"/>
            <a:ext cx="1186284" cy="512273"/>
          </a:xfrm>
          <a:prstGeom prst="wedgeRoundRectCallout">
            <a:avLst>
              <a:gd name="adj1" fmla="val 74769"/>
              <a:gd name="adj2" fmla="val -19195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4407634" y="2419300"/>
            <a:ext cx="1140618" cy="665186"/>
            <a:chOff x="4407634" y="2419300"/>
            <a:chExt cx="1140618" cy="665186"/>
          </a:xfrm>
        </p:grpSpPr>
        <p:sp>
          <p:nvSpPr>
            <p:cNvPr id="70" name="矩形 69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5" name="矩形 74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对话气泡: 圆角矩形 77"/>
          <p:cNvSpPr/>
          <p:nvPr/>
        </p:nvSpPr>
        <p:spPr>
          <a:xfrm>
            <a:off x="4401210" y="1575701"/>
            <a:ext cx="1186284" cy="512273"/>
          </a:xfrm>
          <a:prstGeom prst="wedgeRoundRectCallout">
            <a:avLst>
              <a:gd name="adj1" fmla="val 66204"/>
              <a:gd name="adj2" fmla="val 9761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097189" y="2715226"/>
            <a:ext cx="764075" cy="578331"/>
            <a:chOff x="3097189" y="2715226"/>
            <a:chExt cx="764075" cy="578331"/>
          </a:xfrm>
        </p:grpSpPr>
        <p:sp>
          <p:nvSpPr>
            <p:cNvPr id="5" name="矩形 4"/>
            <p:cNvSpPr/>
            <p:nvPr/>
          </p:nvSpPr>
          <p:spPr>
            <a:xfrm>
              <a:off x="3097189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45704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35843" y="2715226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分组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78621" y="2924225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58" name="文本框 57"/>
          <p:cNvSpPr txBox="1"/>
          <p:nvPr/>
        </p:nvSpPr>
        <p:spPr>
          <a:xfrm rot="3230558">
            <a:off x="6101284" y="311532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75498">
            <a:off x="7082077" y="356177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20932817">
            <a:off x="5709664" y="4401469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3002374">
            <a:off x="4064433" y="395349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6325481">
            <a:off x="5202627" y="33638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60714" y="481502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80358" y="418378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972434" y="27749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40139" y="191970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05851" y="337346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链路忙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2574295" y="4197817"/>
            <a:ext cx="1186284" cy="512273"/>
          </a:xfrm>
          <a:prstGeom prst="wedgeRoundRectCallout">
            <a:avLst>
              <a:gd name="adj1" fmla="val 74769"/>
              <a:gd name="adj2" fmla="val -19195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4407634" y="2419300"/>
            <a:ext cx="1140618" cy="665186"/>
            <a:chOff x="4407634" y="2419300"/>
            <a:chExt cx="1140618" cy="665186"/>
          </a:xfrm>
        </p:grpSpPr>
        <p:sp>
          <p:nvSpPr>
            <p:cNvPr id="70" name="矩形 69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5" name="矩形 74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对话气泡: 圆角矩形 77"/>
          <p:cNvSpPr/>
          <p:nvPr/>
        </p:nvSpPr>
        <p:spPr>
          <a:xfrm>
            <a:off x="4401210" y="1575701"/>
            <a:ext cx="1186284" cy="512273"/>
          </a:xfrm>
          <a:prstGeom prst="wedgeRoundRectCallout">
            <a:avLst>
              <a:gd name="adj1" fmla="val 66204"/>
              <a:gd name="adj2" fmla="val 9761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69" name="组合 68"/>
          <p:cNvGrpSpPr/>
          <p:nvPr/>
        </p:nvGrpSpPr>
        <p:grpSpPr>
          <a:xfrm rot="2778888">
            <a:off x="6393290" y="2307175"/>
            <a:ext cx="1140618" cy="665186"/>
            <a:chOff x="4407634" y="2419300"/>
            <a:chExt cx="1140618" cy="665186"/>
          </a:xfrm>
        </p:grpSpPr>
        <p:sp>
          <p:nvSpPr>
            <p:cNvPr id="71" name="矩形 70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4" name="矩形 73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对话气泡: 圆角矩形 78"/>
          <p:cNvSpPr/>
          <p:nvPr/>
        </p:nvSpPr>
        <p:spPr>
          <a:xfrm>
            <a:off x="8478594" y="3711004"/>
            <a:ext cx="1186284" cy="512273"/>
          </a:xfrm>
          <a:prstGeom prst="wedgeRoundRectCallout">
            <a:avLst>
              <a:gd name="adj1" fmla="val -83675"/>
              <a:gd name="adj2" fmla="val -14633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097189" y="2715226"/>
            <a:ext cx="764075" cy="578331"/>
            <a:chOff x="3097189" y="2715226"/>
            <a:chExt cx="764075" cy="578331"/>
          </a:xfrm>
        </p:grpSpPr>
        <p:sp>
          <p:nvSpPr>
            <p:cNvPr id="5" name="矩形 4"/>
            <p:cNvSpPr/>
            <p:nvPr/>
          </p:nvSpPr>
          <p:spPr>
            <a:xfrm>
              <a:off x="3097189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45704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35843" y="2715226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分组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78621" y="2924225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58" name="文本框 57"/>
          <p:cNvSpPr txBox="1"/>
          <p:nvPr/>
        </p:nvSpPr>
        <p:spPr>
          <a:xfrm rot="3230558">
            <a:off x="6101284" y="311532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75498">
            <a:off x="7082077" y="356177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20932817">
            <a:off x="5709664" y="4401469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3002374">
            <a:off x="4064433" y="395349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6325481">
            <a:off x="5202627" y="336381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60714" y="481502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80358" y="418378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40139" y="191970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05851" y="337346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链路忙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2574295" y="4197817"/>
            <a:ext cx="1186284" cy="512273"/>
          </a:xfrm>
          <a:prstGeom prst="wedgeRoundRectCallout">
            <a:avLst>
              <a:gd name="adj1" fmla="val 74769"/>
              <a:gd name="adj2" fmla="val -19195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4407634" y="2419300"/>
            <a:ext cx="1140618" cy="665186"/>
            <a:chOff x="4407634" y="2419300"/>
            <a:chExt cx="1140618" cy="665186"/>
          </a:xfrm>
        </p:grpSpPr>
        <p:sp>
          <p:nvSpPr>
            <p:cNvPr id="70" name="矩形 69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5" name="矩形 74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对话气泡: 圆角矩形 77"/>
          <p:cNvSpPr/>
          <p:nvPr/>
        </p:nvSpPr>
        <p:spPr>
          <a:xfrm>
            <a:off x="4401210" y="1575701"/>
            <a:ext cx="1186284" cy="512273"/>
          </a:xfrm>
          <a:prstGeom prst="wedgeRoundRectCallout">
            <a:avLst>
              <a:gd name="adj1" fmla="val 66204"/>
              <a:gd name="adj2" fmla="val 9761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69" name="组合 68"/>
          <p:cNvGrpSpPr/>
          <p:nvPr/>
        </p:nvGrpSpPr>
        <p:grpSpPr>
          <a:xfrm rot="2778888">
            <a:off x="6393290" y="2307175"/>
            <a:ext cx="1140618" cy="665186"/>
            <a:chOff x="4407634" y="2419300"/>
            <a:chExt cx="1140618" cy="665186"/>
          </a:xfrm>
        </p:grpSpPr>
        <p:sp>
          <p:nvSpPr>
            <p:cNvPr id="71" name="矩形 70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4" name="矩形 73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对话气泡: 圆角矩形 78"/>
          <p:cNvSpPr/>
          <p:nvPr/>
        </p:nvSpPr>
        <p:spPr>
          <a:xfrm>
            <a:off x="8478594" y="3711004"/>
            <a:ext cx="1186284" cy="512273"/>
          </a:xfrm>
          <a:prstGeom prst="wedgeRoundRectCallout">
            <a:avLst>
              <a:gd name="adj1" fmla="val -83675"/>
              <a:gd name="adj2" fmla="val -14633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8205372" y="2708423"/>
            <a:ext cx="764075" cy="369332"/>
            <a:chOff x="9911989" y="4794237"/>
            <a:chExt cx="764075" cy="369332"/>
          </a:xfrm>
        </p:grpSpPr>
        <p:sp>
          <p:nvSpPr>
            <p:cNvPr id="81" name="矩形 80"/>
            <p:cNvSpPr/>
            <p:nvPr/>
          </p:nvSpPr>
          <p:spPr>
            <a:xfrm>
              <a:off x="9911989" y="4941658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0460504" y="4941658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0093421" y="4794237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4467003" y="184517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8015061" y="-14363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139349" y="3192746"/>
            <a:ext cx="764075" cy="578331"/>
            <a:chOff x="3097189" y="2715226"/>
            <a:chExt cx="764075" cy="578331"/>
          </a:xfrm>
        </p:grpSpPr>
        <p:sp>
          <p:nvSpPr>
            <p:cNvPr id="5" name="矩形 4"/>
            <p:cNvSpPr/>
            <p:nvPr/>
          </p:nvSpPr>
          <p:spPr>
            <a:xfrm>
              <a:off x="3097189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45704" y="307164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35843" y="2715226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分组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78621" y="2924225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58" name="文本框 57"/>
          <p:cNvSpPr txBox="1"/>
          <p:nvPr/>
        </p:nvSpPr>
        <p:spPr>
          <a:xfrm rot="3230558">
            <a:off x="8143444" y="359284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7975498">
            <a:off x="9124237" y="403929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20932817">
            <a:off x="7751824" y="4878989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3002374">
            <a:off x="6106593" y="443101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6325481">
            <a:off x="7244787" y="3841336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002874" y="5292541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522518" y="466130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82299" y="2397220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</a:rPr>
              <a:t>链路空闲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948011" y="3850985"/>
            <a:ext cx="12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链路忙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4616455" y="4675337"/>
            <a:ext cx="1186284" cy="512273"/>
          </a:xfrm>
          <a:prstGeom prst="wedgeRoundRectCallout">
            <a:avLst>
              <a:gd name="adj1" fmla="val 74769"/>
              <a:gd name="adj2" fmla="val -19195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6449794" y="2896820"/>
            <a:ext cx="1140618" cy="665186"/>
            <a:chOff x="4407634" y="2419300"/>
            <a:chExt cx="1140618" cy="665186"/>
          </a:xfrm>
        </p:grpSpPr>
        <p:sp>
          <p:nvSpPr>
            <p:cNvPr id="70" name="矩形 69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5" name="矩形 74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对话气泡: 圆角矩形 77"/>
          <p:cNvSpPr/>
          <p:nvPr/>
        </p:nvSpPr>
        <p:spPr>
          <a:xfrm>
            <a:off x="6443370" y="2053221"/>
            <a:ext cx="1186284" cy="512273"/>
          </a:xfrm>
          <a:prstGeom prst="wedgeRoundRectCallout">
            <a:avLst>
              <a:gd name="adj1" fmla="val 66204"/>
              <a:gd name="adj2" fmla="val 9761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69" name="组合 68"/>
          <p:cNvGrpSpPr/>
          <p:nvPr/>
        </p:nvGrpSpPr>
        <p:grpSpPr>
          <a:xfrm rot="2778888">
            <a:off x="8435450" y="2784695"/>
            <a:ext cx="1140618" cy="665186"/>
            <a:chOff x="4407634" y="2419300"/>
            <a:chExt cx="1140618" cy="665186"/>
          </a:xfrm>
        </p:grpSpPr>
        <p:sp>
          <p:nvSpPr>
            <p:cNvPr id="71" name="矩形 70"/>
            <p:cNvSpPr/>
            <p:nvPr/>
          </p:nvSpPr>
          <p:spPr>
            <a:xfrm rot="19817992">
              <a:off x="4407634" y="2868926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 rot="19753522">
              <a:off x="4955525" y="2433439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  <p:sp>
          <p:nvSpPr>
            <p:cNvPr id="74" name="矩形 73"/>
            <p:cNvSpPr/>
            <p:nvPr/>
          </p:nvSpPr>
          <p:spPr>
            <a:xfrm rot="19817992">
              <a:off x="4771637" y="2682665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 rot="19817992">
              <a:off x="5332692" y="2419300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对话气泡: 圆角矩形 78"/>
          <p:cNvSpPr/>
          <p:nvPr/>
        </p:nvSpPr>
        <p:spPr>
          <a:xfrm>
            <a:off x="10520754" y="4188524"/>
            <a:ext cx="1186284" cy="512273"/>
          </a:xfrm>
          <a:prstGeom prst="wedgeRoundRectCallout">
            <a:avLst>
              <a:gd name="adj1" fmla="val -83675"/>
              <a:gd name="adj2" fmla="val -14633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存储转发</a:t>
            </a:r>
            <a:endParaRPr lang="zh-CN" altLang="en-US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0247532" y="3185943"/>
            <a:ext cx="764075" cy="369332"/>
            <a:chOff x="9911989" y="4794237"/>
            <a:chExt cx="764075" cy="369332"/>
          </a:xfrm>
        </p:grpSpPr>
        <p:sp>
          <p:nvSpPr>
            <p:cNvPr id="81" name="矩形 80"/>
            <p:cNvSpPr/>
            <p:nvPr/>
          </p:nvSpPr>
          <p:spPr>
            <a:xfrm>
              <a:off x="9911989" y="4941658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0460504" y="4941658"/>
              <a:ext cx="215560" cy="2155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0093421" y="4794237"/>
              <a:ext cx="29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…</a:t>
              </a:r>
              <a:endParaRPr lang="zh-CN" altLang="en-US" b="1" dirty="0"/>
            </a:p>
          </p:txBody>
        </p:sp>
      </p:grpSp>
      <p:sp>
        <p:nvSpPr>
          <p:cNvPr id="80" name="矩形 79"/>
          <p:cNvSpPr/>
          <p:nvPr/>
        </p:nvSpPr>
        <p:spPr>
          <a:xfrm>
            <a:off x="962166" y="2203500"/>
            <a:ext cx="1849926" cy="73459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构造分组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发送分组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62166" y="3741270"/>
            <a:ext cx="1849926" cy="73459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缓存分组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转发分组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62166" y="5279041"/>
            <a:ext cx="1849926" cy="73459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接收分组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还原报文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2165" y="1651066"/>
            <a:ext cx="1849927" cy="54164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发送方</a:t>
            </a:r>
            <a:endParaRPr lang="zh-CN" altLang="en-US" b="1" dirty="0"/>
          </a:p>
        </p:txBody>
      </p:sp>
      <p:sp>
        <p:nvSpPr>
          <p:cNvPr id="85" name="矩形 84"/>
          <p:cNvSpPr/>
          <p:nvPr/>
        </p:nvSpPr>
        <p:spPr>
          <a:xfrm>
            <a:off x="962165" y="3188836"/>
            <a:ext cx="1849927" cy="541645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交换节点</a:t>
            </a:r>
            <a:endParaRPr lang="zh-CN" altLang="en-US" b="1" dirty="0"/>
          </a:p>
        </p:txBody>
      </p:sp>
      <p:sp>
        <p:nvSpPr>
          <p:cNvPr id="93" name="矩形 92"/>
          <p:cNvSpPr/>
          <p:nvPr/>
        </p:nvSpPr>
        <p:spPr>
          <a:xfrm>
            <a:off x="962165" y="4726607"/>
            <a:ext cx="1849927" cy="541645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接收方</a:t>
            </a:r>
            <a:endParaRPr lang="zh-CN" altLang="en-US" b="1" dirty="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 animBg="1"/>
      <p:bldP spid="95" grpId="0" animBg="1"/>
      <p:bldP spid="12" grpId="0" animBg="1"/>
      <p:bldP spid="85" grpId="0" animBg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400801" y="1659465"/>
            <a:ext cx="5150616" cy="4406898"/>
            <a:chOff x="6400801" y="1659465"/>
            <a:chExt cx="5150616" cy="4406898"/>
          </a:xfrm>
        </p:grpSpPr>
        <p:grpSp>
          <p:nvGrpSpPr>
            <p:cNvPr id="24" name="组合 23"/>
            <p:cNvGrpSpPr/>
            <p:nvPr/>
          </p:nvGrpSpPr>
          <p:grpSpPr>
            <a:xfrm>
              <a:off x="6400801" y="1659465"/>
              <a:ext cx="5150616" cy="4406898"/>
              <a:chOff x="6400801" y="1659465"/>
              <a:chExt cx="5150616" cy="4406898"/>
            </a:xfrm>
          </p:grpSpPr>
          <p:sp>
            <p:nvSpPr>
              <p:cNvPr id="279" name="矩形 278"/>
              <p:cNvSpPr/>
              <p:nvPr/>
            </p:nvSpPr>
            <p:spPr>
              <a:xfrm>
                <a:off x="6400801" y="1659465"/>
                <a:ext cx="5150616" cy="44068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8438266" y="4961826"/>
                <a:ext cx="1015562" cy="101555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83" name="文本框 282"/>
              <p:cNvSpPr txBox="1"/>
              <p:nvPr/>
            </p:nvSpPr>
            <p:spPr>
              <a:xfrm>
                <a:off x="7314578" y="1785945"/>
                <a:ext cx="3262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tx1">
                        <a:alpha val="60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zh-CN" altLang="en-US" sz="2000" dirty="0">
                    <a:solidFill>
                      <a:schemeClr val="tx1"/>
                    </a:solidFill>
                  </a:rPr>
                  <a:t>缺点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4" name="任意多边形 118"/>
            <p:cNvSpPr/>
            <p:nvPr/>
          </p:nvSpPr>
          <p:spPr bwMode="auto">
            <a:xfrm>
              <a:off x="8711068" y="5234682"/>
              <a:ext cx="469946" cy="469851"/>
            </a:xfrm>
            <a:custGeom>
              <a:avLst/>
              <a:gdLst>
                <a:gd name="T0" fmla="*/ 6034 w 10378"/>
                <a:gd name="T1" fmla="*/ 5117 h 10377"/>
                <a:gd name="T2" fmla="*/ 7180 w 10378"/>
                <a:gd name="T3" fmla="*/ 3970 h 10377"/>
                <a:gd name="T4" fmla="*/ 7180 w 10378"/>
                <a:gd name="T5" fmla="*/ 3052 h 10377"/>
                <a:gd name="T6" fmla="*/ 6263 w 10378"/>
                <a:gd name="T7" fmla="*/ 3052 h 10377"/>
                <a:gd name="T8" fmla="*/ 5117 w 10378"/>
                <a:gd name="T9" fmla="*/ 4198 h 10377"/>
                <a:gd name="T10" fmla="*/ 3970 w 10378"/>
                <a:gd name="T11" fmla="*/ 3052 h 10377"/>
                <a:gd name="T12" fmla="*/ 3053 w 10378"/>
                <a:gd name="T13" fmla="*/ 3052 h 10377"/>
                <a:gd name="T14" fmla="*/ 3053 w 10378"/>
                <a:gd name="T15" fmla="*/ 3969 h 10377"/>
                <a:gd name="T16" fmla="*/ 4199 w 10378"/>
                <a:gd name="T17" fmla="*/ 5117 h 10377"/>
                <a:gd name="T18" fmla="*/ 3053 w 10378"/>
                <a:gd name="T19" fmla="*/ 6263 h 10377"/>
                <a:gd name="T20" fmla="*/ 3053 w 10378"/>
                <a:gd name="T21" fmla="*/ 7181 h 10377"/>
                <a:gd name="T22" fmla="*/ 3970 w 10378"/>
                <a:gd name="T23" fmla="*/ 7181 h 10377"/>
                <a:gd name="T24" fmla="*/ 5118 w 10378"/>
                <a:gd name="T25" fmla="*/ 6034 h 10377"/>
                <a:gd name="T26" fmla="*/ 6264 w 10378"/>
                <a:gd name="T27" fmla="*/ 7181 h 10377"/>
                <a:gd name="T28" fmla="*/ 7182 w 10378"/>
                <a:gd name="T29" fmla="*/ 7181 h 10377"/>
                <a:gd name="T30" fmla="*/ 7182 w 10378"/>
                <a:gd name="T31" fmla="*/ 6263 h 10377"/>
                <a:gd name="T32" fmla="*/ 6034 w 10378"/>
                <a:gd name="T33" fmla="*/ 5117 h 10377"/>
                <a:gd name="T34" fmla="*/ 5189 w 10378"/>
                <a:gd name="T35" fmla="*/ 10377 h 10377"/>
                <a:gd name="T36" fmla="*/ 0 w 10378"/>
                <a:gd name="T37" fmla="*/ 5188 h 10377"/>
                <a:gd name="T38" fmla="*/ 5189 w 10378"/>
                <a:gd name="T39" fmla="*/ 0 h 10377"/>
                <a:gd name="T40" fmla="*/ 10378 w 10378"/>
                <a:gd name="T41" fmla="*/ 5188 h 10377"/>
                <a:gd name="T42" fmla="*/ 5189 w 10378"/>
                <a:gd name="T43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78" h="10377">
                  <a:moveTo>
                    <a:pt x="6034" y="5117"/>
                  </a:moveTo>
                  <a:lnTo>
                    <a:pt x="7180" y="3970"/>
                  </a:lnTo>
                  <a:cubicBezTo>
                    <a:pt x="7434" y="3716"/>
                    <a:pt x="7433" y="3306"/>
                    <a:pt x="7180" y="3052"/>
                  </a:cubicBezTo>
                  <a:cubicBezTo>
                    <a:pt x="6927" y="2798"/>
                    <a:pt x="6517" y="2798"/>
                    <a:pt x="6263" y="3052"/>
                  </a:cubicBezTo>
                  <a:lnTo>
                    <a:pt x="5117" y="4198"/>
                  </a:lnTo>
                  <a:lnTo>
                    <a:pt x="3970" y="3052"/>
                  </a:lnTo>
                  <a:cubicBezTo>
                    <a:pt x="3717" y="2798"/>
                    <a:pt x="3307" y="2798"/>
                    <a:pt x="3053" y="3052"/>
                  </a:cubicBezTo>
                  <a:cubicBezTo>
                    <a:pt x="2799" y="3306"/>
                    <a:pt x="2799" y="3716"/>
                    <a:pt x="3053" y="3969"/>
                  </a:cubicBezTo>
                  <a:lnTo>
                    <a:pt x="4199" y="5117"/>
                  </a:lnTo>
                  <a:lnTo>
                    <a:pt x="3053" y="6263"/>
                  </a:lnTo>
                  <a:cubicBezTo>
                    <a:pt x="2799" y="6517"/>
                    <a:pt x="2799" y="6927"/>
                    <a:pt x="3053" y="7181"/>
                  </a:cubicBezTo>
                  <a:cubicBezTo>
                    <a:pt x="3307" y="7434"/>
                    <a:pt x="3717" y="7434"/>
                    <a:pt x="3970" y="7181"/>
                  </a:cubicBezTo>
                  <a:lnTo>
                    <a:pt x="5118" y="6034"/>
                  </a:lnTo>
                  <a:lnTo>
                    <a:pt x="6264" y="7181"/>
                  </a:lnTo>
                  <a:cubicBezTo>
                    <a:pt x="6518" y="7434"/>
                    <a:pt x="6928" y="7434"/>
                    <a:pt x="7182" y="7181"/>
                  </a:cubicBezTo>
                  <a:cubicBezTo>
                    <a:pt x="7435" y="6927"/>
                    <a:pt x="7435" y="6517"/>
                    <a:pt x="7182" y="6263"/>
                  </a:cubicBezTo>
                  <a:lnTo>
                    <a:pt x="6034" y="511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4" y="10377"/>
                    <a:pt x="5189" y="103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40583" y="1659465"/>
            <a:ext cx="5150616" cy="4406898"/>
            <a:chOff x="640583" y="1659465"/>
            <a:chExt cx="5150616" cy="4406898"/>
          </a:xfrm>
        </p:grpSpPr>
        <p:sp>
          <p:nvSpPr>
            <p:cNvPr id="262" name="矩形 261"/>
            <p:cNvSpPr/>
            <p:nvPr/>
          </p:nvSpPr>
          <p:spPr>
            <a:xfrm>
              <a:off x="640583" y="1659465"/>
              <a:ext cx="5150616" cy="4406898"/>
            </a:xfrm>
            <a:prstGeom prst="rect">
              <a:avLst/>
            </a:prstGeom>
            <a:solidFill>
              <a:schemeClr val="accent4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8" name="Group 262"/>
            <p:cNvGrpSpPr/>
            <p:nvPr/>
          </p:nvGrpSpPr>
          <p:grpSpPr>
            <a:xfrm>
              <a:off x="2678048" y="4961826"/>
              <a:ext cx="1015562" cy="1015557"/>
              <a:chOff x="6972037" y="956872"/>
              <a:chExt cx="609064" cy="609061"/>
            </a:xfrm>
          </p:grpSpPr>
          <p:sp>
            <p:nvSpPr>
              <p:cNvPr id="269" name="矩形 268"/>
              <p:cNvSpPr/>
              <p:nvPr/>
            </p:nvSpPr>
            <p:spPr>
              <a:xfrm>
                <a:off x="6972037" y="956872"/>
                <a:ext cx="609064" cy="609061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70" name="任意多边形 118"/>
              <p:cNvSpPr/>
              <p:nvPr/>
            </p:nvSpPr>
            <p:spPr bwMode="auto">
              <a:xfrm>
                <a:off x="7135645" y="1120643"/>
                <a:ext cx="281841" cy="281523"/>
              </a:xfrm>
              <a:custGeom>
                <a:avLst/>
                <a:gdLst>
                  <a:gd name="T0" fmla="*/ 213 w 427"/>
                  <a:gd name="T1" fmla="*/ 0 h 427"/>
                  <a:gd name="T2" fmla="*/ 0 w 427"/>
                  <a:gd name="T3" fmla="*/ 213 h 427"/>
                  <a:gd name="T4" fmla="*/ 213 w 427"/>
                  <a:gd name="T5" fmla="*/ 427 h 427"/>
                  <a:gd name="T6" fmla="*/ 427 w 427"/>
                  <a:gd name="T7" fmla="*/ 213 h 427"/>
                  <a:gd name="T8" fmla="*/ 213 w 427"/>
                  <a:gd name="T9" fmla="*/ 0 h 427"/>
                  <a:gd name="T10" fmla="*/ 180 w 427"/>
                  <a:gd name="T11" fmla="*/ 312 h 427"/>
                  <a:gd name="T12" fmla="*/ 82 w 427"/>
                  <a:gd name="T13" fmla="*/ 214 h 427"/>
                  <a:gd name="T14" fmla="*/ 120 w 427"/>
                  <a:gd name="T15" fmla="*/ 176 h 427"/>
                  <a:gd name="T16" fmla="*/ 180 w 427"/>
                  <a:gd name="T17" fmla="*/ 236 h 427"/>
                  <a:gd name="T18" fmla="*/ 308 w 427"/>
                  <a:gd name="T19" fmla="*/ 108 h 427"/>
                  <a:gd name="T20" fmla="*/ 346 w 427"/>
                  <a:gd name="T21" fmla="*/ 146 h 427"/>
                  <a:gd name="T22" fmla="*/ 180 w 427"/>
                  <a:gd name="T23" fmla="*/ 31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7" h="427">
                    <a:moveTo>
                      <a:pt x="213" y="0"/>
                    </a:moveTo>
                    <a:cubicBezTo>
                      <a:pt x="96" y="0"/>
                      <a:pt x="0" y="96"/>
                      <a:pt x="0" y="213"/>
                    </a:cubicBezTo>
                    <a:cubicBezTo>
                      <a:pt x="0" y="331"/>
                      <a:pt x="96" y="427"/>
                      <a:pt x="213" y="427"/>
                    </a:cubicBezTo>
                    <a:cubicBezTo>
                      <a:pt x="331" y="427"/>
                      <a:pt x="427" y="331"/>
                      <a:pt x="427" y="213"/>
                    </a:cubicBezTo>
                    <a:cubicBezTo>
                      <a:pt x="427" y="96"/>
                      <a:pt x="331" y="0"/>
                      <a:pt x="213" y="0"/>
                    </a:cubicBezTo>
                    <a:close/>
                    <a:moveTo>
                      <a:pt x="180" y="312"/>
                    </a:moveTo>
                    <a:lnTo>
                      <a:pt x="82" y="214"/>
                    </a:lnTo>
                    <a:lnTo>
                      <a:pt x="120" y="176"/>
                    </a:lnTo>
                    <a:lnTo>
                      <a:pt x="180" y="236"/>
                    </a:lnTo>
                    <a:lnTo>
                      <a:pt x="308" y="108"/>
                    </a:lnTo>
                    <a:lnTo>
                      <a:pt x="346" y="146"/>
                    </a:lnTo>
                    <a:lnTo>
                      <a:pt x="180" y="3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66" name="文本框 265"/>
            <p:cNvSpPr txBox="1"/>
            <p:nvPr/>
          </p:nvSpPr>
          <p:spPr>
            <a:xfrm>
              <a:off x="1554360" y="1785945"/>
              <a:ext cx="3262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tx1">
                      <a:alpha val="60000"/>
                    </a:schemeClr>
                  </a:solidFill>
                  <a:effectLst/>
                  <a:uLnTx/>
                  <a:uFillTx/>
                </a:defRPr>
              </a:lvl1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</a:rPr>
                <a:t>优点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933106" y="2438400"/>
            <a:ext cx="191911" cy="1919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文本框 271"/>
          <p:cNvSpPr txBox="1"/>
          <p:nvPr/>
        </p:nvSpPr>
        <p:spPr>
          <a:xfrm>
            <a:off x="1319380" y="2339798"/>
            <a:ext cx="423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没有建立连接和释放连接的过程。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74" name="椭圆 273"/>
          <p:cNvSpPr/>
          <p:nvPr/>
        </p:nvSpPr>
        <p:spPr>
          <a:xfrm>
            <a:off x="950039" y="2870495"/>
            <a:ext cx="191911" cy="1919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文本框 274"/>
          <p:cNvSpPr txBox="1"/>
          <p:nvPr/>
        </p:nvSpPr>
        <p:spPr>
          <a:xfrm>
            <a:off x="1336313" y="2771893"/>
            <a:ext cx="423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分组传输过程中逐段占用通信链路，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有较高的通信线路利用率。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77" name="椭圆 276"/>
          <p:cNvSpPr/>
          <p:nvPr/>
        </p:nvSpPr>
        <p:spPr>
          <a:xfrm>
            <a:off x="933106" y="3579589"/>
            <a:ext cx="191911" cy="1919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文本框 277"/>
          <p:cNvSpPr txBox="1"/>
          <p:nvPr/>
        </p:nvSpPr>
        <p:spPr>
          <a:xfrm>
            <a:off x="1319380" y="3480987"/>
            <a:ext cx="423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交换节点可以为每一个分组独立选择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转发路由，使得网络有很好的生存性。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6693324" y="2438400"/>
            <a:ext cx="191911" cy="1919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6" name="文本框 285"/>
          <p:cNvSpPr txBox="1"/>
          <p:nvPr/>
        </p:nvSpPr>
        <p:spPr>
          <a:xfrm>
            <a:off x="7079598" y="2339798"/>
            <a:ext cx="423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分组首部带来了额外的传输开销。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287" name="椭圆 286"/>
          <p:cNvSpPr/>
          <p:nvPr/>
        </p:nvSpPr>
        <p:spPr>
          <a:xfrm>
            <a:off x="6693324" y="2870495"/>
            <a:ext cx="191911" cy="1919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文本框 287"/>
          <p:cNvSpPr txBox="1"/>
          <p:nvPr/>
        </p:nvSpPr>
        <p:spPr>
          <a:xfrm>
            <a:off x="7079598" y="2771893"/>
            <a:ext cx="44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交换节点存储转发分组会造成一定的</a:t>
            </a:r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zh-CN" altLang="en-US" sz="1800" dirty="0">
                <a:solidFill>
                  <a:schemeClr val="tx1"/>
                </a:solidFill>
              </a:rPr>
              <a:t>时延。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290" name="椭圆 289"/>
          <p:cNvSpPr/>
          <p:nvPr/>
        </p:nvSpPr>
        <p:spPr>
          <a:xfrm>
            <a:off x="6693324" y="3579589"/>
            <a:ext cx="191911" cy="1919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1" name="文本框 290"/>
          <p:cNvSpPr txBox="1"/>
          <p:nvPr/>
        </p:nvSpPr>
        <p:spPr>
          <a:xfrm>
            <a:off x="7079598" y="3480987"/>
            <a:ext cx="41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无法确保通信时端到端通信资源全部可用，在通信量较大时可能造成网络拥塞。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292" name="椭圆 291"/>
          <p:cNvSpPr/>
          <p:nvPr/>
        </p:nvSpPr>
        <p:spPr>
          <a:xfrm>
            <a:off x="6693324" y="4288682"/>
            <a:ext cx="191911" cy="1919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7079598" y="4190080"/>
            <a:ext cx="417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分组可能会出现失序和丢失等问题。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2" grpId="0"/>
      <p:bldP spid="274" grpId="0" animBg="1"/>
      <p:bldP spid="275" grpId="0"/>
      <p:bldP spid="277" grpId="0" animBg="1"/>
      <p:bldP spid="278" grpId="0"/>
      <p:bldP spid="285" grpId="0" animBg="1"/>
      <p:bldP spid="286" grpId="0"/>
      <p:bldP spid="287" grpId="0" animBg="1"/>
      <p:bldP spid="288" grpId="0"/>
      <p:bldP spid="290" grpId="0" animBg="1"/>
      <p:bldP spid="291" grpId="0"/>
      <p:bldP spid="292" grpId="0" animBg="1"/>
      <p:bldP spid="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56764" y="1188116"/>
            <a:ext cx="5900079" cy="2606668"/>
            <a:chOff x="3156764" y="1188116"/>
            <a:chExt cx="5900079" cy="2606668"/>
          </a:xfrm>
        </p:grpSpPr>
        <p:sp>
          <p:nvSpPr>
            <p:cNvPr id="12" name="íşlïḍè"/>
            <p:cNvSpPr txBox="1"/>
            <p:nvPr/>
          </p:nvSpPr>
          <p:spPr>
            <a:xfrm>
              <a:off x="3643271" y="1188116"/>
              <a:ext cx="4934981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2400" b="1" dirty="0"/>
                <a:t>1.1 </a:t>
              </a:r>
              <a:r>
                <a:rPr lang="zh-CN" altLang="en-US" sz="2400" b="1" dirty="0"/>
                <a:t>电路交换、分组交换和报文交换</a:t>
              </a:r>
              <a:endParaRPr lang="en-US" altLang="zh-CN" sz="2400" b="1" dirty="0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156764" y="2010058"/>
              <a:ext cx="5900079" cy="595554"/>
              <a:chOff x="1183243" y="2200834"/>
              <a:chExt cx="5900079" cy="595554"/>
            </a:xfrm>
          </p:grpSpPr>
          <p:sp>
            <p:nvSpPr>
              <p:cNvPr id="5" name="平行四边形 4"/>
              <p:cNvSpPr/>
              <p:nvPr/>
            </p:nvSpPr>
            <p:spPr>
              <a:xfrm>
                <a:off x="1183243" y="220083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latin typeface="Impact" panose="020B0806030902050204" pitchFamily="34" charset="0"/>
                  </a:rPr>
                  <a:t>01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平行四边形 24"/>
              <p:cNvSpPr/>
              <p:nvPr/>
            </p:nvSpPr>
            <p:spPr>
              <a:xfrm>
                <a:off x="1858680" y="2200834"/>
                <a:ext cx="5224642" cy="595554"/>
              </a:xfrm>
              <a:prstGeom prst="parallelogram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200" b="1">
                    <a:solidFill>
                      <a:schemeClr val="tx1"/>
                    </a:solidFill>
                    <a:latin typeface="Impact" panose="020B0806030902050204" pitchFamily="34" charset="0"/>
                  </a:rPr>
                  <a:t>电路交换、分组交换和报文交换</a:t>
                </a:r>
                <a:endParaRPr lang="zh-CN" altLang="en-US" sz="2200" b="1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56764" y="3199230"/>
              <a:ext cx="5900079" cy="595554"/>
              <a:chOff x="1183242" y="3390006"/>
              <a:chExt cx="5900079" cy="595554"/>
            </a:xfrm>
          </p:grpSpPr>
          <p:sp>
            <p:nvSpPr>
              <p:cNvPr id="27" name="平行四边形 26"/>
              <p:cNvSpPr/>
              <p:nvPr/>
            </p:nvSpPr>
            <p:spPr>
              <a:xfrm>
                <a:off x="1183242" y="3390006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latin typeface="Impact" panose="020B0806030902050204" pitchFamily="34" charset="0"/>
                  </a:rPr>
                  <a:t>02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平行四边形 27"/>
              <p:cNvSpPr/>
              <p:nvPr/>
            </p:nvSpPr>
            <p:spPr>
              <a:xfrm>
                <a:off x="1858679" y="3390006"/>
                <a:ext cx="5224642" cy="595554"/>
              </a:xfrm>
              <a:prstGeom prst="parallelogram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200" b="1" dirty="0">
                    <a:solidFill>
                      <a:schemeClr val="tx1"/>
                    </a:solidFill>
                    <a:latin typeface="Impact" panose="020B0806030902050204" pitchFamily="34" charset="0"/>
                  </a:rPr>
                  <a:t>三种交换的对比</a:t>
                </a:r>
                <a:endParaRPr lang="zh-CN" altLang="en-US" sz="2200" b="1" dirty="0">
                  <a:solidFill>
                    <a:schemeClr val="tx1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电路交换、分组交换和</a:t>
              </a:r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报文交换</a:t>
              </a:r>
              <a:endParaRPr lang="zh-CN" altLang="en-US" sz="2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563215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33106" y="1369525"/>
            <a:ext cx="300790" cy="300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íşlïḍè"/>
          <p:cNvSpPr txBox="1"/>
          <p:nvPr/>
        </p:nvSpPr>
        <p:spPr>
          <a:xfrm>
            <a:off x="1318660" y="1310370"/>
            <a:ext cx="3614847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2000" b="1" dirty="0"/>
              <a:t>报文交换是分组交换的前身。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3106" y="1949584"/>
            <a:ext cx="300790" cy="300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íşlïḍè"/>
          <p:cNvSpPr txBox="1"/>
          <p:nvPr/>
        </p:nvSpPr>
        <p:spPr>
          <a:xfrm>
            <a:off x="1318659" y="1890429"/>
            <a:ext cx="8303805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2000" b="1" dirty="0"/>
              <a:t>在报文交换中，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报文被整个地发送</a:t>
            </a:r>
            <a:r>
              <a:rPr lang="zh-CN" altLang="en-US" sz="2000" b="1" dirty="0"/>
              <a:t>，而不是拆分成若干个分组进行发送。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33106" y="2588798"/>
            <a:ext cx="300790" cy="300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íşlïḍè"/>
          <p:cNvSpPr txBox="1"/>
          <p:nvPr/>
        </p:nvSpPr>
        <p:spPr>
          <a:xfrm>
            <a:off x="1318659" y="2529643"/>
            <a:ext cx="9303267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2000" b="1" dirty="0"/>
              <a:t>交换节点将报文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整体接收完成后</a:t>
            </a:r>
            <a:r>
              <a:rPr lang="zh-CN" altLang="en-US" sz="2000" b="1" dirty="0"/>
              <a:t>才能查找转发表，将整个报文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转发</a:t>
            </a:r>
            <a:r>
              <a:rPr lang="zh-CN" altLang="en-US" sz="2000" b="1" dirty="0"/>
              <a:t>到下一个节点。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3106" y="3224448"/>
            <a:ext cx="300790" cy="300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íşlïḍè"/>
          <p:cNvSpPr txBox="1"/>
          <p:nvPr/>
        </p:nvSpPr>
        <p:spPr>
          <a:xfrm>
            <a:off x="1318659" y="3165293"/>
            <a:ext cx="1073866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2000" b="1" dirty="0"/>
              <a:t>因此，报文交换比分组交换带来的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转发时延要长很多</a:t>
            </a:r>
            <a:r>
              <a:rPr lang="zh-CN" altLang="en-US" sz="2000" b="1" dirty="0"/>
              <a:t>，需要交换节点具有的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缓存空间也大很多</a:t>
            </a:r>
            <a:r>
              <a:rPr lang="zh-CN" altLang="en-US" sz="2000" b="1" dirty="0"/>
              <a:t>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2386" y="1105820"/>
            <a:ext cx="10626850" cy="4850787"/>
            <a:chOff x="1042386" y="1105820"/>
            <a:chExt cx="10626850" cy="485078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8768333" y="5754371"/>
              <a:ext cx="25707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图片 68" descr="桌子上放着笔记本电脑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956" y="5556942"/>
              <a:ext cx="660280" cy="381926"/>
            </a:xfrm>
            <a:prstGeom prst="rect">
              <a:avLst/>
            </a:prstGeom>
          </p:spPr>
        </p:pic>
        <p:cxnSp>
          <p:nvCxnSpPr>
            <p:cNvPr id="66" name="直接连接符 65"/>
            <p:cNvCxnSpPr/>
            <p:nvPr/>
          </p:nvCxnSpPr>
          <p:spPr>
            <a:xfrm>
              <a:off x="4997980" y="5734984"/>
              <a:ext cx="27295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290071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172486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54901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937316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şlïḍè"/>
            <p:cNvSpPr txBox="1"/>
            <p:nvPr/>
          </p:nvSpPr>
          <p:spPr>
            <a:xfrm>
              <a:off x="1911771" y="1105820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2000" b="1" dirty="0"/>
                <a:t>电路交换</a:t>
              </a:r>
              <a:endParaRPr lang="en-US" altLang="zh-CN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207758" y="5775974"/>
              <a:ext cx="27295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 descr="图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84" y="5614729"/>
              <a:ext cx="362802" cy="322491"/>
            </a:xfrm>
            <a:prstGeom prst="rect">
              <a:avLst/>
            </a:prstGeom>
          </p:spPr>
        </p:pic>
        <p:pic>
          <p:nvPicPr>
            <p:cNvPr id="19" name="图片 18" descr="图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500" y="5614729"/>
              <a:ext cx="362802" cy="322491"/>
            </a:xfrm>
            <a:prstGeom prst="rect">
              <a:avLst/>
            </a:prstGeom>
          </p:spPr>
        </p:pic>
        <p:pic>
          <p:nvPicPr>
            <p:cNvPr id="20" name="图片 19" descr="电子计算机&#10;&#10;中度可信度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386" y="5573409"/>
              <a:ext cx="495369" cy="371527"/>
            </a:xfrm>
            <a:prstGeom prst="rect">
              <a:avLst/>
            </a:prstGeom>
          </p:spPr>
        </p:pic>
        <p:pic>
          <p:nvPicPr>
            <p:cNvPr id="21" name="图片 20" descr="电子计算机&#10;&#10;中度可信度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631" y="5573409"/>
              <a:ext cx="495369" cy="371527"/>
            </a:xfrm>
            <a:prstGeom prst="rect">
              <a:avLst/>
            </a:prstGeom>
          </p:spPr>
        </p:pic>
        <p:cxnSp>
          <p:nvCxnSpPr>
            <p:cNvPr id="41" name="直接连接符 40"/>
            <p:cNvCxnSpPr/>
            <p:nvPr/>
          </p:nvCxnSpPr>
          <p:spPr>
            <a:xfrm>
              <a:off x="5034433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916848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799263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681678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íşlïḍè"/>
            <p:cNvSpPr txBox="1"/>
            <p:nvPr/>
          </p:nvSpPr>
          <p:spPr>
            <a:xfrm>
              <a:off x="5656133" y="1105820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2000" b="1" dirty="0"/>
                <a:t>报文交换</a:t>
              </a:r>
              <a:endParaRPr lang="en-US" altLang="zh-CN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8778795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9661210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0543625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1426040" y="1557089"/>
              <a:ext cx="0" cy="3978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íşlïḍè"/>
            <p:cNvSpPr txBox="1"/>
            <p:nvPr/>
          </p:nvSpPr>
          <p:spPr>
            <a:xfrm>
              <a:off x="9400495" y="1105820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2000" b="1" dirty="0"/>
                <a:t>分组交换</a:t>
              </a:r>
              <a:endParaRPr lang="en-US" altLang="zh-CN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2" name="图片 61" descr="图标&#10;&#10;描述已自动生成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773" y="5536703"/>
              <a:ext cx="419904" cy="419904"/>
            </a:xfrm>
            <a:prstGeom prst="rect">
              <a:avLst/>
            </a:prstGeom>
          </p:spPr>
        </p:pic>
        <p:pic>
          <p:nvPicPr>
            <p:cNvPr id="63" name="图片 62" descr="图标&#10;&#10;描述已自动生成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11" y="5525032"/>
              <a:ext cx="419904" cy="419904"/>
            </a:xfrm>
            <a:prstGeom prst="rect">
              <a:avLst/>
            </a:prstGeom>
          </p:spPr>
        </p:pic>
        <p:pic>
          <p:nvPicPr>
            <p:cNvPr id="64" name="图片 63" descr="图片包含 游戏机, 画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422" y="5556090"/>
              <a:ext cx="420022" cy="381130"/>
            </a:xfrm>
            <a:prstGeom prst="rect">
              <a:avLst/>
            </a:prstGeom>
          </p:spPr>
        </p:pic>
        <p:pic>
          <p:nvPicPr>
            <p:cNvPr id="65" name="图片 64" descr="图片包含 游戏机, 画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544" y="5563806"/>
              <a:ext cx="420022" cy="381130"/>
            </a:xfrm>
            <a:prstGeom prst="rect">
              <a:avLst/>
            </a:prstGeom>
          </p:spPr>
        </p:pic>
        <p:pic>
          <p:nvPicPr>
            <p:cNvPr id="68" name="图片 67" descr="桌子上放着笔记本电脑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526" y="5556090"/>
              <a:ext cx="660280" cy="381926"/>
            </a:xfrm>
            <a:prstGeom prst="rect">
              <a:avLst/>
            </a:prstGeom>
          </p:spPr>
        </p:pic>
        <p:pic>
          <p:nvPicPr>
            <p:cNvPr id="70" name="图片 69" descr="卡通人物&#10;&#10;中度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199" y="5614729"/>
              <a:ext cx="420022" cy="340018"/>
            </a:xfrm>
            <a:prstGeom prst="rect">
              <a:avLst/>
            </a:prstGeom>
          </p:spPr>
        </p:pic>
        <p:pic>
          <p:nvPicPr>
            <p:cNvPr id="71" name="图片 70" descr="卡通人物&#10;&#10;中度可信度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614" y="5614729"/>
              <a:ext cx="420022" cy="340018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768333" y="5754371"/>
            <a:ext cx="2570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56" y="5556942"/>
            <a:ext cx="660280" cy="381926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4997980" y="573498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9007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7248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5490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3731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şlïḍè"/>
          <p:cNvSpPr txBox="1"/>
          <p:nvPr/>
        </p:nvSpPr>
        <p:spPr>
          <a:xfrm>
            <a:off x="1911771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电路交换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07758" y="577597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4" y="5614729"/>
            <a:ext cx="362802" cy="322491"/>
          </a:xfrm>
          <a:prstGeom prst="rect">
            <a:avLst/>
          </a:prstGeom>
        </p:spPr>
      </p:pic>
      <p:pic>
        <p:nvPicPr>
          <p:cNvPr id="19" name="图片 18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0" y="5614729"/>
            <a:ext cx="362802" cy="322491"/>
          </a:xfrm>
          <a:prstGeom prst="rect">
            <a:avLst/>
          </a:prstGeom>
        </p:spPr>
      </p:pic>
      <p:pic>
        <p:nvPicPr>
          <p:cNvPr id="20" name="图片 19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6" y="5573409"/>
            <a:ext cx="495369" cy="371527"/>
          </a:xfrm>
          <a:prstGeom prst="rect">
            <a:avLst/>
          </a:prstGeom>
        </p:spPr>
      </p:pic>
      <p:pic>
        <p:nvPicPr>
          <p:cNvPr id="21" name="图片 20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31" y="5573409"/>
            <a:ext cx="495369" cy="371527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503443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1684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9926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8167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íşlïḍè"/>
          <p:cNvSpPr txBox="1"/>
          <p:nvPr/>
        </p:nvSpPr>
        <p:spPr>
          <a:xfrm>
            <a:off x="5656133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报文交换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77879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6121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4362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142604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şlïḍè"/>
          <p:cNvSpPr txBox="1"/>
          <p:nvPr/>
        </p:nvSpPr>
        <p:spPr>
          <a:xfrm>
            <a:off x="9400495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分组交换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图片 61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73" y="5536703"/>
            <a:ext cx="419904" cy="419904"/>
          </a:xfrm>
          <a:prstGeom prst="rect">
            <a:avLst/>
          </a:prstGeom>
        </p:spPr>
      </p:pic>
      <p:pic>
        <p:nvPicPr>
          <p:cNvPr id="63" name="图片 62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1" y="5525032"/>
            <a:ext cx="419904" cy="419904"/>
          </a:xfrm>
          <a:prstGeom prst="rect">
            <a:avLst/>
          </a:prstGeom>
        </p:spPr>
      </p:pic>
      <p:pic>
        <p:nvPicPr>
          <p:cNvPr id="64" name="图片 63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2" y="5556090"/>
            <a:ext cx="420022" cy="381130"/>
          </a:xfrm>
          <a:prstGeom prst="rect">
            <a:avLst/>
          </a:prstGeom>
        </p:spPr>
      </p:pic>
      <p:pic>
        <p:nvPicPr>
          <p:cNvPr id="65" name="图片 64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4" y="5563806"/>
            <a:ext cx="420022" cy="381130"/>
          </a:xfrm>
          <a:prstGeom prst="rect">
            <a:avLst/>
          </a:prstGeom>
        </p:spPr>
      </p:pic>
      <p:pic>
        <p:nvPicPr>
          <p:cNvPr id="68" name="图片 67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26" y="5556090"/>
            <a:ext cx="660280" cy="381926"/>
          </a:xfrm>
          <a:prstGeom prst="rect">
            <a:avLst/>
          </a:prstGeom>
        </p:spPr>
      </p:pic>
      <p:pic>
        <p:nvPicPr>
          <p:cNvPr id="70" name="图片 69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99" y="5614729"/>
            <a:ext cx="420022" cy="340018"/>
          </a:xfrm>
          <a:prstGeom prst="rect">
            <a:avLst/>
          </a:prstGeom>
        </p:spPr>
      </p:pic>
      <p:pic>
        <p:nvPicPr>
          <p:cNvPr id="71" name="图片 70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14" y="5614729"/>
            <a:ext cx="420022" cy="340018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290071" y="1609057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177189" y="182253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059604" y="204255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292424" y="2236719"/>
            <a:ext cx="2644891" cy="357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291735" y="3791261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2178853" y="400473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3061268" y="422475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1292424" y="2638094"/>
            <a:ext cx="2644884" cy="1366637"/>
            <a:chOff x="1280067" y="2947019"/>
            <a:chExt cx="2644884" cy="1366637"/>
          </a:xfrm>
        </p:grpSpPr>
        <p:sp>
          <p:nvSpPr>
            <p:cNvPr id="16" name="流程图: 数据 15"/>
            <p:cNvSpPr/>
            <p:nvPr/>
          </p:nvSpPr>
          <p:spPr>
            <a:xfrm rot="5400000">
              <a:off x="1919190" y="2307896"/>
              <a:ext cx="1366637" cy="2644884"/>
            </a:xfrm>
            <a:prstGeom prst="flowChartInputOutp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íşlïḍè"/>
            <p:cNvSpPr txBox="1"/>
            <p:nvPr/>
          </p:nvSpPr>
          <p:spPr>
            <a:xfrm>
              <a:off x="1895883" y="3231724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22" name="箭头: 右 21"/>
            <p:cNvSpPr/>
            <p:nvPr/>
          </p:nvSpPr>
          <p:spPr>
            <a:xfrm rot="341717">
              <a:off x="2119880" y="3670517"/>
              <a:ext cx="965257" cy="2202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75201" y="1507921"/>
            <a:ext cx="799200" cy="1238592"/>
            <a:chOff x="462844" y="1816846"/>
            <a:chExt cx="799200" cy="1238592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62844" y="1917982"/>
              <a:ext cx="7976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462844" y="2947020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íşlïḍè"/>
            <p:cNvSpPr txBox="1"/>
            <p:nvPr/>
          </p:nvSpPr>
          <p:spPr>
            <a:xfrm>
              <a:off x="654768" y="1816846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建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立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接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1080477" y="1917982"/>
              <a:ext cx="0" cy="10290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475201" y="2581650"/>
            <a:ext cx="799200" cy="1238592"/>
            <a:chOff x="462844" y="2890575"/>
            <a:chExt cx="799200" cy="1238592"/>
          </a:xfrm>
        </p:grpSpPr>
        <p:sp>
          <p:nvSpPr>
            <p:cNvPr id="61" name="íşlïḍè"/>
            <p:cNvSpPr txBox="1"/>
            <p:nvPr/>
          </p:nvSpPr>
          <p:spPr>
            <a:xfrm>
              <a:off x="648794" y="2890575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数据传输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H="1">
              <a:off x="462844" y="4045995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1080477" y="2947019"/>
              <a:ext cx="0" cy="10989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373602" y="3725781"/>
            <a:ext cx="900799" cy="693986"/>
            <a:chOff x="361245" y="4034706"/>
            <a:chExt cx="900799" cy="693986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462844" y="4718817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íşlïḍè"/>
            <p:cNvSpPr txBox="1"/>
            <p:nvPr/>
          </p:nvSpPr>
          <p:spPr>
            <a:xfrm>
              <a:off x="361245" y="4063110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释放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连接</a:t>
              </a:r>
              <a:endParaRPr lang="en-US" altLang="zh-CN" sz="1600" b="1" dirty="0"/>
            </a:p>
          </p:txBody>
        </p:sp>
        <p:cxnSp>
          <p:nvCxnSpPr>
            <p:cNvPr id="79" name="直接箭头连接符 78"/>
            <p:cNvCxnSpPr/>
            <p:nvPr/>
          </p:nvCxnSpPr>
          <p:spPr>
            <a:xfrm>
              <a:off x="1082865" y="4034706"/>
              <a:ext cx="0" cy="6841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768333" y="5754371"/>
            <a:ext cx="2570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56" y="5556942"/>
            <a:ext cx="660280" cy="381926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4997980" y="573498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9007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7248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5490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3731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şlïḍè"/>
          <p:cNvSpPr txBox="1"/>
          <p:nvPr/>
        </p:nvSpPr>
        <p:spPr>
          <a:xfrm>
            <a:off x="1911771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电路交换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07758" y="577597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4" y="5614729"/>
            <a:ext cx="362802" cy="322491"/>
          </a:xfrm>
          <a:prstGeom prst="rect">
            <a:avLst/>
          </a:prstGeom>
        </p:spPr>
      </p:pic>
      <p:pic>
        <p:nvPicPr>
          <p:cNvPr id="19" name="图片 18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0" y="5614729"/>
            <a:ext cx="362802" cy="322491"/>
          </a:xfrm>
          <a:prstGeom prst="rect">
            <a:avLst/>
          </a:prstGeom>
        </p:spPr>
      </p:pic>
      <p:pic>
        <p:nvPicPr>
          <p:cNvPr id="20" name="图片 19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6" y="5573409"/>
            <a:ext cx="495369" cy="371527"/>
          </a:xfrm>
          <a:prstGeom prst="rect">
            <a:avLst/>
          </a:prstGeom>
        </p:spPr>
      </p:pic>
      <p:pic>
        <p:nvPicPr>
          <p:cNvPr id="21" name="图片 20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31" y="5573409"/>
            <a:ext cx="495369" cy="371527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503443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1684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9926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8167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íşlïḍè"/>
          <p:cNvSpPr txBox="1"/>
          <p:nvPr/>
        </p:nvSpPr>
        <p:spPr>
          <a:xfrm>
            <a:off x="5656133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报文交换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77879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6121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4362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142604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şlïḍè"/>
          <p:cNvSpPr txBox="1"/>
          <p:nvPr/>
        </p:nvSpPr>
        <p:spPr>
          <a:xfrm>
            <a:off x="9400495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分组交换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图片 61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73" y="5536703"/>
            <a:ext cx="419904" cy="419904"/>
          </a:xfrm>
          <a:prstGeom prst="rect">
            <a:avLst/>
          </a:prstGeom>
        </p:spPr>
      </p:pic>
      <p:pic>
        <p:nvPicPr>
          <p:cNvPr id="63" name="图片 62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1" y="5525032"/>
            <a:ext cx="419904" cy="419904"/>
          </a:xfrm>
          <a:prstGeom prst="rect">
            <a:avLst/>
          </a:prstGeom>
        </p:spPr>
      </p:pic>
      <p:pic>
        <p:nvPicPr>
          <p:cNvPr id="64" name="图片 63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2" y="5556090"/>
            <a:ext cx="420022" cy="381130"/>
          </a:xfrm>
          <a:prstGeom prst="rect">
            <a:avLst/>
          </a:prstGeom>
        </p:spPr>
      </p:pic>
      <p:pic>
        <p:nvPicPr>
          <p:cNvPr id="65" name="图片 64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4" y="5563806"/>
            <a:ext cx="420022" cy="381130"/>
          </a:xfrm>
          <a:prstGeom prst="rect">
            <a:avLst/>
          </a:prstGeom>
        </p:spPr>
      </p:pic>
      <p:pic>
        <p:nvPicPr>
          <p:cNvPr id="68" name="图片 67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26" y="5556090"/>
            <a:ext cx="660280" cy="381926"/>
          </a:xfrm>
          <a:prstGeom prst="rect">
            <a:avLst/>
          </a:prstGeom>
        </p:spPr>
      </p:pic>
      <p:pic>
        <p:nvPicPr>
          <p:cNvPr id="70" name="图片 69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99" y="5614729"/>
            <a:ext cx="420022" cy="340018"/>
          </a:xfrm>
          <a:prstGeom prst="rect">
            <a:avLst/>
          </a:prstGeom>
        </p:spPr>
      </p:pic>
      <p:pic>
        <p:nvPicPr>
          <p:cNvPr id="71" name="图片 70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14" y="5614729"/>
            <a:ext cx="420022" cy="340018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290071" y="1609057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177189" y="182253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059604" y="204255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292424" y="2236719"/>
            <a:ext cx="2644891" cy="357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291735" y="3791261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2178853" y="400473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3061268" y="422475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1292424" y="2638094"/>
            <a:ext cx="2644884" cy="1366637"/>
            <a:chOff x="1280067" y="2947019"/>
            <a:chExt cx="2644884" cy="1366637"/>
          </a:xfrm>
        </p:grpSpPr>
        <p:sp>
          <p:nvSpPr>
            <p:cNvPr id="16" name="流程图: 数据 15"/>
            <p:cNvSpPr/>
            <p:nvPr/>
          </p:nvSpPr>
          <p:spPr>
            <a:xfrm rot="5400000">
              <a:off x="1919190" y="2307896"/>
              <a:ext cx="1366637" cy="2644884"/>
            </a:xfrm>
            <a:prstGeom prst="flowChartInputOutp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íşlïḍè"/>
            <p:cNvSpPr txBox="1"/>
            <p:nvPr/>
          </p:nvSpPr>
          <p:spPr>
            <a:xfrm>
              <a:off x="1895883" y="3231724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22" name="箭头: 右 21"/>
            <p:cNvSpPr/>
            <p:nvPr/>
          </p:nvSpPr>
          <p:spPr>
            <a:xfrm rot="341717">
              <a:off x="2119880" y="3670517"/>
              <a:ext cx="965257" cy="2202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75201" y="1507921"/>
            <a:ext cx="799200" cy="1238592"/>
            <a:chOff x="462844" y="1816846"/>
            <a:chExt cx="799200" cy="1238592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62844" y="1917982"/>
              <a:ext cx="7976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462844" y="2947020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íşlïḍè"/>
            <p:cNvSpPr txBox="1"/>
            <p:nvPr/>
          </p:nvSpPr>
          <p:spPr>
            <a:xfrm>
              <a:off x="654768" y="1816846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建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立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接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1080477" y="1917982"/>
              <a:ext cx="0" cy="10290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475201" y="2581650"/>
            <a:ext cx="799200" cy="1238592"/>
            <a:chOff x="462844" y="2890575"/>
            <a:chExt cx="799200" cy="1238592"/>
          </a:xfrm>
        </p:grpSpPr>
        <p:sp>
          <p:nvSpPr>
            <p:cNvPr id="61" name="íşlïḍè"/>
            <p:cNvSpPr txBox="1"/>
            <p:nvPr/>
          </p:nvSpPr>
          <p:spPr>
            <a:xfrm>
              <a:off x="648794" y="2890575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数据传输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H="1">
              <a:off x="462844" y="4045995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1080477" y="2947019"/>
              <a:ext cx="0" cy="10989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373602" y="3725781"/>
            <a:ext cx="900799" cy="693986"/>
            <a:chOff x="361245" y="4034706"/>
            <a:chExt cx="900799" cy="693986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462844" y="4718817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íşlïḍè"/>
            <p:cNvSpPr txBox="1"/>
            <p:nvPr/>
          </p:nvSpPr>
          <p:spPr>
            <a:xfrm>
              <a:off x="361245" y="4063110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释放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连接</a:t>
              </a:r>
              <a:endParaRPr lang="en-US" altLang="zh-CN" sz="1600" b="1" dirty="0"/>
            </a:p>
          </p:txBody>
        </p:sp>
        <p:cxnSp>
          <p:nvCxnSpPr>
            <p:cNvPr id="79" name="直接箭头连接符 78"/>
            <p:cNvCxnSpPr/>
            <p:nvPr/>
          </p:nvCxnSpPr>
          <p:spPr>
            <a:xfrm>
              <a:off x="1082865" y="4034706"/>
              <a:ext cx="0" cy="6841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769001" y="1587414"/>
            <a:ext cx="1413252" cy="1050682"/>
            <a:chOff x="4769001" y="1587414"/>
            <a:chExt cx="1413252" cy="1050682"/>
          </a:xfrm>
        </p:grpSpPr>
        <p:sp>
          <p:nvSpPr>
            <p:cNvPr id="100" name="平行四边形 9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77" name="箭头: 右 76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534153" y="4263666"/>
            <a:ext cx="1413252" cy="1050682"/>
            <a:chOff x="4769001" y="1587414"/>
            <a:chExt cx="1413252" cy="1050682"/>
          </a:xfrm>
        </p:grpSpPr>
        <p:sp>
          <p:nvSpPr>
            <p:cNvPr id="80" name="平行四边形 7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83" name="箭头: 右 82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48309" y="2925540"/>
            <a:ext cx="1413246" cy="1050682"/>
            <a:chOff x="4769001" y="1587414"/>
            <a:chExt cx="1413252" cy="1050682"/>
          </a:xfrm>
        </p:grpSpPr>
        <p:sp>
          <p:nvSpPr>
            <p:cNvPr id="96" name="平行四边形 95"/>
            <p:cNvSpPr/>
            <p:nvPr/>
          </p:nvSpPr>
          <p:spPr>
            <a:xfrm rot="5400000">
              <a:off x="495409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98" name="箭头: 右 97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768333" y="5754371"/>
            <a:ext cx="2570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56" y="5556942"/>
            <a:ext cx="660280" cy="381926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4997980" y="573498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9007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7248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5490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3731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şlïḍè"/>
          <p:cNvSpPr txBox="1"/>
          <p:nvPr/>
        </p:nvSpPr>
        <p:spPr>
          <a:xfrm>
            <a:off x="1911771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电路交换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07758" y="577597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4" y="5614729"/>
            <a:ext cx="362802" cy="322491"/>
          </a:xfrm>
          <a:prstGeom prst="rect">
            <a:avLst/>
          </a:prstGeom>
        </p:spPr>
      </p:pic>
      <p:pic>
        <p:nvPicPr>
          <p:cNvPr id="19" name="图片 18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0" y="5614729"/>
            <a:ext cx="362802" cy="322491"/>
          </a:xfrm>
          <a:prstGeom prst="rect">
            <a:avLst/>
          </a:prstGeom>
        </p:spPr>
      </p:pic>
      <p:pic>
        <p:nvPicPr>
          <p:cNvPr id="20" name="图片 19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6" y="5573409"/>
            <a:ext cx="495369" cy="371527"/>
          </a:xfrm>
          <a:prstGeom prst="rect">
            <a:avLst/>
          </a:prstGeom>
        </p:spPr>
      </p:pic>
      <p:pic>
        <p:nvPicPr>
          <p:cNvPr id="21" name="图片 20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31" y="5573409"/>
            <a:ext cx="495369" cy="371527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503443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1684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9926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8167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íşlïḍè"/>
          <p:cNvSpPr txBox="1"/>
          <p:nvPr/>
        </p:nvSpPr>
        <p:spPr>
          <a:xfrm>
            <a:off x="5656133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报文交换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77879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6121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4362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142604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şlïḍè"/>
          <p:cNvSpPr txBox="1"/>
          <p:nvPr/>
        </p:nvSpPr>
        <p:spPr>
          <a:xfrm>
            <a:off x="9400495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分组交换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图片 61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73" y="5536703"/>
            <a:ext cx="419904" cy="419904"/>
          </a:xfrm>
          <a:prstGeom prst="rect">
            <a:avLst/>
          </a:prstGeom>
        </p:spPr>
      </p:pic>
      <p:pic>
        <p:nvPicPr>
          <p:cNvPr id="63" name="图片 62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1" y="5525032"/>
            <a:ext cx="419904" cy="419904"/>
          </a:xfrm>
          <a:prstGeom prst="rect">
            <a:avLst/>
          </a:prstGeom>
        </p:spPr>
      </p:pic>
      <p:pic>
        <p:nvPicPr>
          <p:cNvPr id="64" name="图片 63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2" y="5556090"/>
            <a:ext cx="420022" cy="381130"/>
          </a:xfrm>
          <a:prstGeom prst="rect">
            <a:avLst/>
          </a:prstGeom>
        </p:spPr>
      </p:pic>
      <p:pic>
        <p:nvPicPr>
          <p:cNvPr id="65" name="图片 64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4" y="5563806"/>
            <a:ext cx="420022" cy="381130"/>
          </a:xfrm>
          <a:prstGeom prst="rect">
            <a:avLst/>
          </a:prstGeom>
        </p:spPr>
      </p:pic>
      <p:pic>
        <p:nvPicPr>
          <p:cNvPr id="68" name="图片 67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26" y="5556090"/>
            <a:ext cx="660280" cy="381926"/>
          </a:xfrm>
          <a:prstGeom prst="rect">
            <a:avLst/>
          </a:prstGeom>
        </p:spPr>
      </p:pic>
      <p:pic>
        <p:nvPicPr>
          <p:cNvPr id="70" name="图片 69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99" y="5614729"/>
            <a:ext cx="420022" cy="340018"/>
          </a:xfrm>
          <a:prstGeom prst="rect">
            <a:avLst/>
          </a:prstGeom>
        </p:spPr>
      </p:pic>
      <p:pic>
        <p:nvPicPr>
          <p:cNvPr id="71" name="图片 70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14" y="5614729"/>
            <a:ext cx="420022" cy="340018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290071" y="1609057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177189" y="182253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059604" y="204255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292424" y="2236719"/>
            <a:ext cx="2644891" cy="357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291735" y="3791261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2178853" y="400473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3061268" y="422475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1292424" y="2638094"/>
            <a:ext cx="2644884" cy="1366637"/>
            <a:chOff x="1280067" y="2947019"/>
            <a:chExt cx="2644884" cy="1366637"/>
          </a:xfrm>
        </p:grpSpPr>
        <p:sp>
          <p:nvSpPr>
            <p:cNvPr id="16" name="流程图: 数据 15"/>
            <p:cNvSpPr/>
            <p:nvPr/>
          </p:nvSpPr>
          <p:spPr>
            <a:xfrm rot="5400000">
              <a:off x="1919190" y="2307896"/>
              <a:ext cx="1366637" cy="2644884"/>
            </a:xfrm>
            <a:prstGeom prst="flowChartInputOutp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íşlïḍè"/>
            <p:cNvSpPr txBox="1"/>
            <p:nvPr/>
          </p:nvSpPr>
          <p:spPr>
            <a:xfrm>
              <a:off x="1895883" y="3231724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22" name="箭头: 右 21"/>
            <p:cNvSpPr/>
            <p:nvPr/>
          </p:nvSpPr>
          <p:spPr>
            <a:xfrm rot="341717">
              <a:off x="2119880" y="3670517"/>
              <a:ext cx="965257" cy="2202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75201" y="1507921"/>
            <a:ext cx="799200" cy="1238592"/>
            <a:chOff x="462844" y="1816846"/>
            <a:chExt cx="799200" cy="1238592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62844" y="1917982"/>
              <a:ext cx="7976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462844" y="2947020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íşlïḍè"/>
            <p:cNvSpPr txBox="1"/>
            <p:nvPr/>
          </p:nvSpPr>
          <p:spPr>
            <a:xfrm>
              <a:off x="654768" y="1816846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建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立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接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1080477" y="1917982"/>
              <a:ext cx="0" cy="10290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475201" y="2581650"/>
            <a:ext cx="799200" cy="1238592"/>
            <a:chOff x="462844" y="2890575"/>
            <a:chExt cx="799200" cy="1238592"/>
          </a:xfrm>
        </p:grpSpPr>
        <p:sp>
          <p:nvSpPr>
            <p:cNvPr id="61" name="íşlïḍè"/>
            <p:cNvSpPr txBox="1"/>
            <p:nvPr/>
          </p:nvSpPr>
          <p:spPr>
            <a:xfrm>
              <a:off x="648794" y="2890575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数据传输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H="1">
              <a:off x="462844" y="4045995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1080477" y="2947019"/>
              <a:ext cx="0" cy="10989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373602" y="3725781"/>
            <a:ext cx="900799" cy="693986"/>
            <a:chOff x="361245" y="4034706"/>
            <a:chExt cx="900799" cy="693986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462844" y="4718817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íşlïḍè"/>
            <p:cNvSpPr txBox="1"/>
            <p:nvPr/>
          </p:nvSpPr>
          <p:spPr>
            <a:xfrm>
              <a:off x="361245" y="4063110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释放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连接</a:t>
              </a:r>
              <a:endParaRPr lang="en-US" altLang="zh-CN" sz="1600" b="1" dirty="0"/>
            </a:p>
          </p:txBody>
        </p:sp>
        <p:cxnSp>
          <p:nvCxnSpPr>
            <p:cNvPr id="79" name="直接箭头连接符 78"/>
            <p:cNvCxnSpPr/>
            <p:nvPr/>
          </p:nvCxnSpPr>
          <p:spPr>
            <a:xfrm>
              <a:off x="1082865" y="4034706"/>
              <a:ext cx="0" cy="6841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769001" y="1587414"/>
            <a:ext cx="1413252" cy="1050682"/>
            <a:chOff x="4769001" y="1587414"/>
            <a:chExt cx="1413252" cy="1050682"/>
          </a:xfrm>
        </p:grpSpPr>
        <p:sp>
          <p:nvSpPr>
            <p:cNvPr id="100" name="平行四边形 9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77" name="箭头: 右 76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534153" y="4263666"/>
            <a:ext cx="1413252" cy="1050682"/>
            <a:chOff x="4769001" y="1587414"/>
            <a:chExt cx="1413252" cy="1050682"/>
          </a:xfrm>
        </p:grpSpPr>
        <p:sp>
          <p:nvSpPr>
            <p:cNvPr id="80" name="平行四边形 7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83" name="箭头: 右 82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48309" y="2925540"/>
            <a:ext cx="1413246" cy="1050682"/>
            <a:chOff x="4769001" y="1587414"/>
            <a:chExt cx="1413252" cy="1050682"/>
          </a:xfrm>
        </p:grpSpPr>
        <p:sp>
          <p:nvSpPr>
            <p:cNvPr id="96" name="平行四边形 95"/>
            <p:cNvSpPr/>
            <p:nvPr/>
          </p:nvSpPr>
          <p:spPr>
            <a:xfrm rot="5400000">
              <a:off x="495409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98" name="箭头: 右 97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49513" y="1587413"/>
            <a:ext cx="915234" cy="421939"/>
            <a:chOff x="5890047" y="1701614"/>
            <a:chExt cx="915234" cy="421939"/>
          </a:xfrm>
        </p:grpSpPr>
        <p:sp>
          <p:nvSpPr>
            <p:cNvPr id="101" name="平行四边形 10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749513" y="2249911"/>
            <a:ext cx="915234" cy="421939"/>
            <a:chOff x="5890047" y="1701614"/>
            <a:chExt cx="915234" cy="421939"/>
          </a:xfrm>
        </p:grpSpPr>
        <p:sp>
          <p:nvSpPr>
            <p:cNvPr id="111" name="平行四边形 11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749513" y="1918662"/>
            <a:ext cx="915234" cy="421939"/>
            <a:chOff x="5890047" y="1701614"/>
            <a:chExt cx="915234" cy="421939"/>
          </a:xfrm>
        </p:grpSpPr>
        <p:sp>
          <p:nvSpPr>
            <p:cNvPr id="114" name="平行四边形 113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9632160" y="2048671"/>
            <a:ext cx="915234" cy="421939"/>
            <a:chOff x="5890047" y="1701614"/>
            <a:chExt cx="915234" cy="421939"/>
          </a:xfrm>
        </p:grpSpPr>
        <p:sp>
          <p:nvSpPr>
            <p:cNvPr id="151" name="平行四边形 15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9632160" y="2711169"/>
            <a:ext cx="915234" cy="421939"/>
            <a:chOff x="5890047" y="1701614"/>
            <a:chExt cx="915234" cy="421939"/>
          </a:xfrm>
        </p:grpSpPr>
        <p:sp>
          <p:nvSpPr>
            <p:cNvPr id="149" name="平行四边形 148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632160" y="2379920"/>
            <a:ext cx="915234" cy="421939"/>
            <a:chOff x="5890047" y="1701614"/>
            <a:chExt cx="915234" cy="421939"/>
          </a:xfrm>
        </p:grpSpPr>
        <p:sp>
          <p:nvSpPr>
            <p:cNvPr id="147" name="平行四边形 146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0514179" y="2507736"/>
            <a:ext cx="915234" cy="421939"/>
            <a:chOff x="5890047" y="1701614"/>
            <a:chExt cx="915234" cy="421939"/>
          </a:xfrm>
        </p:grpSpPr>
        <p:sp>
          <p:nvSpPr>
            <p:cNvPr id="161" name="平行四边形 16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0514179" y="3170234"/>
            <a:ext cx="915234" cy="421939"/>
            <a:chOff x="5890047" y="1701614"/>
            <a:chExt cx="915234" cy="421939"/>
          </a:xfrm>
        </p:grpSpPr>
        <p:sp>
          <p:nvSpPr>
            <p:cNvPr id="159" name="平行四边形 158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0514179" y="2838985"/>
            <a:ext cx="915234" cy="421939"/>
            <a:chOff x="5890047" y="1701614"/>
            <a:chExt cx="915234" cy="421939"/>
          </a:xfrm>
        </p:grpSpPr>
        <p:sp>
          <p:nvSpPr>
            <p:cNvPr id="157" name="平行四边形 156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8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768333" y="5754371"/>
            <a:ext cx="2570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56" y="5556942"/>
            <a:ext cx="660280" cy="381926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4997980" y="573498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9007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7248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54901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37316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şlïḍè"/>
          <p:cNvSpPr txBox="1"/>
          <p:nvPr/>
        </p:nvSpPr>
        <p:spPr>
          <a:xfrm>
            <a:off x="1911771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电路交换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07758" y="5775974"/>
            <a:ext cx="2729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4" y="5614729"/>
            <a:ext cx="362802" cy="322491"/>
          </a:xfrm>
          <a:prstGeom prst="rect">
            <a:avLst/>
          </a:prstGeom>
        </p:spPr>
      </p:pic>
      <p:pic>
        <p:nvPicPr>
          <p:cNvPr id="19" name="图片 18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00" y="5614729"/>
            <a:ext cx="362802" cy="322491"/>
          </a:xfrm>
          <a:prstGeom prst="rect">
            <a:avLst/>
          </a:prstGeom>
        </p:spPr>
      </p:pic>
      <p:pic>
        <p:nvPicPr>
          <p:cNvPr id="20" name="图片 19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6" y="5573409"/>
            <a:ext cx="495369" cy="371527"/>
          </a:xfrm>
          <a:prstGeom prst="rect">
            <a:avLst/>
          </a:prstGeom>
        </p:spPr>
      </p:pic>
      <p:pic>
        <p:nvPicPr>
          <p:cNvPr id="21" name="图片 20" descr="电子计算机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31" y="5573409"/>
            <a:ext cx="495369" cy="371527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503443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1684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99263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81678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íşlïḍè"/>
          <p:cNvSpPr txBox="1"/>
          <p:nvPr/>
        </p:nvSpPr>
        <p:spPr>
          <a:xfrm>
            <a:off x="5656133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报文交换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77879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66121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43625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1426040" y="1557089"/>
            <a:ext cx="0" cy="39787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şlïḍè"/>
          <p:cNvSpPr txBox="1"/>
          <p:nvPr/>
        </p:nvSpPr>
        <p:spPr>
          <a:xfrm>
            <a:off x="9400495" y="1105820"/>
            <a:ext cx="1413252" cy="4191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2000" b="1" dirty="0"/>
              <a:t>分组交换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图片 61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73" y="5536703"/>
            <a:ext cx="419904" cy="419904"/>
          </a:xfrm>
          <a:prstGeom prst="rect">
            <a:avLst/>
          </a:prstGeom>
        </p:spPr>
      </p:pic>
      <p:pic>
        <p:nvPicPr>
          <p:cNvPr id="63" name="图片 62" descr="图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1" y="5525032"/>
            <a:ext cx="419904" cy="419904"/>
          </a:xfrm>
          <a:prstGeom prst="rect">
            <a:avLst/>
          </a:prstGeom>
        </p:spPr>
      </p:pic>
      <p:pic>
        <p:nvPicPr>
          <p:cNvPr id="64" name="图片 63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2" y="5556090"/>
            <a:ext cx="420022" cy="381130"/>
          </a:xfrm>
          <a:prstGeom prst="rect">
            <a:avLst/>
          </a:prstGeom>
        </p:spPr>
      </p:pic>
      <p:pic>
        <p:nvPicPr>
          <p:cNvPr id="65" name="图片 64" descr="图片包含 游戏机, 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4" y="5563806"/>
            <a:ext cx="420022" cy="381130"/>
          </a:xfrm>
          <a:prstGeom prst="rect">
            <a:avLst/>
          </a:prstGeom>
        </p:spPr>
      </p:pic>
      <p:pic>
        <p:nvPicPr>
          <p:cNvPr id="68" name="图片 67" descr="桌子上放着笔记本电脑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26" y="5556090"/>
            <a:ext cx="660280" cy="381926"/>
          </a:xfrm>
          <a:prstGeom prst="rect">
            <a:avLst/>
          </a:prstGeom>
        </p:spPr>
      </p:pic>
      <p:pic>
        <p:nvPicPr>
          <p:cNvPr id="70" name="图片 69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99" y="5614729"/>
            <a:ext cx="420022" cy="340018"/>
          </a:xfrm>
          <a:prstGeom prst="rect">
            <a:avLst/>
          </a:prstGeom>
        </p:spPr>
      </p:pic>
      <p:pic>
        <p:nvPicPr>
          <p:cNvPr id="71" name="图片 70" descr="卡通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14" y="5614729"/>
            <a:ext cx="420022" cy="340018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1290071" y="1609057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177189" y="182253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3059604" y="2042550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1292424" y="2236719"/>
            <a:ext cx="2644891" cy="3570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1291735" y="3791261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2178853" y="400473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3061268" y="4224754"/>
            <a:ext cx="882415" cy="14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1292424" y="2638094"/>
            <a:ext cx="2644884" cy="1366637"/>
            <a:chOff x="1280067" y="2947019"/>
            <a:chExt cx="2644884" cy="1366637"/>
          </a:xfrm>
        </p:grpSpPr>
        <p:sp>
          <p:nvSpPr>
            <p:cNvPr id="16" name="流程图: 数据 15"/>
            <p:cNvSpPr/>
            <p:nvPr/>
          </p:nvSpPr>
          <p:spPr>
            <a:xfrm rot="5400000">
              <a:off x="1919190" y="2307896"/>
              <a:ext cx="1366637" cy="2644884"/>
            </a:xfrm>
            <a:prstGeom prst="flowChartInputOutp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íşlïḍè"/>
            <p:cNvSpPr txBox="1"/>
            <p:nvPr/>
          </p:nvSpPr>
          <p:spPr>
            <a:xfrm>
              <a:off x="1895883" y="3231724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22" name="箭头: 右 21"/>
            <p:cNvSpPr/>
            <p:nvPr/>
          </p:nvSpPr>
          <p:spPr>
            <a:xfrm rot="341717">
              <a:off x="2119880" y="3670517"/>
              <a:ext cx="965257" cy="22026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75201" y="1507921"/>
            <a:ext cx="799200" cy="1238592"/>
            <a:chOff x="462844" y="1816846"/>
            <a:chExt cx="799200" cy="1238592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62844" y="1917982"/>
              <a:ext cx="7976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462844" y="2947020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íşlïḍè"/>
            <p:cNvSpPr txBox="1"/>
            <p:nvPr/>
          </p:nvSpPr>
          <p:spPr>
            <a:xfrm>
              <a:off x="654768" y="1816846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建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立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接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1080477" y="1917982"/>
              <a:ext cx="0" cy="10290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475201" y="2581650"/>
            <a:ext cx="799200" cy="1238592"/>
            <a:chOff x="462844" y="2890575"/>
            <a:chExt cx="799200" cy="1238592"/>
          </a:xfrm>
        </p:grpSpPr>
        <p:sp>
          <p:nvSpPr>
            <p:cNvPr id="61" name="íşlïḍè"/>
            <p:cNvSpPr txBox="1"/>
            <p:nvPr/>
          </p:nvSpPr>
          <p:spPr>
            <a:xfrm>
              <a:off x="648794" y="2890575"/>
              <a:ext cx="348710" cy="123859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数据传输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H="1">
              <a:off x="462844" y="4045995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1080477" y="2947019"/>
              <a:ext cx="0" cy="10989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373602" y="3725781"/>
            <a:ext cx="900799" cy="693986"/>
            <a:chOff x="361245" y="4034706"/>
            <a:chExt cx="900799" cy="693986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462844" y="4718817"/>
              <a:ext cx="799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íşlïḍè"/>
            <p:cNvSpPr txBox="1"/>
            <p:nvPr/>
          </p:nvSpPr>
          <p:spPr>
            <a:xfrm>
              <a:off x="361245" y="4063110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释放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连接</a:t>
              </a:r>
              <a:endParaRPr lang="en-US" altLang="zh-CN" sz="1600" b="1" dirty="0"/>
            </a:p>
          </p:txBody>
        </p:sp>
        <p:cxnSp>
          <p:nvCxnSpPr>
            <p:cNvPr id="79" name="直接箭头连接符 78"/>
            <p:cNvCxnSpPr/>
            <p:nvPr/>
          </p:nvCxnSpPr>
          <p:spPr>
            <a:xfrm>
              <a:off x="1082865" y="4034706"/>
              <a:ext cx="0" cy="6841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769001" y="1587414"/>
            <a:ext cx="1413252" cy="1050682"/>
            <a:chOff x="4769001" y="1587414"/>
            <a:chExt cx="1413252" cy="1050682"/>
          </a:xfrm>
        </p:grpSpPr>
        <p:sp>
          <p:nvSpPr>
            <p:cNvPr id="100" name="平行四边形 9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77" name="箭头: 右 76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534153" y="4263666"/>
            <a:ext cx="1413252" cy="1050682"/>
            <a:chOff x="4769001" y="1587414"/>
            <a:chExt cx="1413252" cy="1050682"/>
          </a:xfrm>
        </p:grpSpPr>
        <p:sp>
          <p:nvSpPr>
            <p:cNvPr id="80" name="平行四边形 79"/>
            <p:cNvSpPr/>
            <p:nvPr/>
          </p:nvSpPr>
          <p:spPr>
            <a:xfrm rot="5400000">
              <a:off x="495028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83" name="箭头: 右 82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83393" y="5299354"/>
            <a:ext cx="2564547" cy="1215746"/>
            <a:chOff x="5083393" y="5299354"/>
            <a:chExt cx="2564547" cy="1215746"/>
          </a:xfrm>
        </p:grpSpPr>
        <p:sp>
          <p:nvSpPr>
            <p:cNvPr id="87" name="íşlïḍè"/>
            <p:cNvSpPr txBox="1"/>
            <p:nvPr/>
          </p:nvSpPr>
          <p:spPr>
            <a:xfrm>
              <a:off x="6888705" y="5410014"/>
              <a:ext cx="753723" cy="37152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报文</a:t>
              </a:r>
              <a:endParaRPr lang="en-US" altLang="zh-CN" sz="1600" b="1" dirty="0"/>
            </a:p>
          </p:txBody>
        </p:sp>
        <p:sp>
          <p:nvSpPr>
            <p:cNvPr id="88" name="íşlïḍè"/>
            <p:cNvSpPr txBox="1"/>
            <p:nvPr/>
          </p:nvSpPr>
          <p:spPr>
            <a:xfrm>
              <a:off x="5531181" y="5849518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存储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转发</a:t>
              </a:r>
              <a:endParaRPr lang="en-US" altLang="zh-CN" sz="1600" b="1" dirty="0"/>
            </a:p>
          </p:txBody>
        </p:sp>
        <p:sp>
          <p:nvSpPr>
            <p:cNvPr id="89" name="íşlïḍè"/>
            <p:cNvSpPr txBox="1"/>
            <p:nvPr/>
          </p:nvSpPr>
          <p:spPr>
            <a:xfrm>
              <a:off x="6417873" y="5849518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存储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转发</a:t>
              </a:r>
              <a:endParaRPr lang="en-US" altLang="zh-CN" sz="1600" b="1" dirty="0"/>
            </a:p>
          </p:txBody>
        </p:sp>
        <p:sp>
          <p:nvSpPr>
            <p:cNvPr id="90" name="íşlïḍè"/>
            <p:cNvSpPr txBox="1"/>
            <p:nvPr/>
          </p:nvSpPr>
          <p:spPr>
            <a:xfrm>
              <a:off x="5972800" y="5410014"/>
              <a:ext cx="753723" cy="37152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报文</a:t>
              </a:r>
              <a:endParaRPr lang="en-US" altLang="zh-CN" sz="1600" b="1" dirty="0"/>
            </a:p>
          </p:txBody>
        </p:sp>
        <p:sp>
          <p:nvSpPr>
            <p:cNvPr id="91" name="íşlïḍè"/>
            <p:cNvSpPr txBox="1"/>
            <p:nvPr/>
          </p:nvSpPr>
          <p:spPr>
            <a:xfrm>
              <a:off x="5083393" y="5410014"/>
              <a:ext cx="753723" cy="37152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报文</a:t>
              </a:r>
              <a:endParaRPr lang="en-US" altLang="zh-CN" sz="1600" b="1" dirty="0"/>
            </a:p>
          </p:txBody>
        </p:sp>
        <p:sp>
          <p:nvSpPr>
            <p:cNvPr id="92" name="箭头: 上弧形 91"/>
            <p:cNvSpPr/>
            <p:nvPr/>
          </p:nvSpPr>
          <p:spPr>
            <a:xfrm>
              <a:off x="5090385" y="5299354"/>
              <a:ext cx="822095" cy="236910"/>
            </a:xfrm>
            <a:prstGeom prst="curvedDownArrow">
              <a:avLst>
                <a:gd name="adj1" fmla="val 25000"/>
                <a:gd name="adj2" fmla="val 50000"/>
                <a:gd name="adj3" fmla="val 425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箭头: 上弧形 92"/>
            <p:cNvSpPr/>
            <p:nvPr/>
          </p:nvSpPr>
          <p:spPr>
            <a:xfrm>
              <a:off x="5958115" y="5299354"/>
              <a:ext cx="822095" cy="236910"/>
            </a:xfrm>
            <a:prstGeom prst="curvedDownArrow">
              <a:avLst>
                <a:gd name="adj1" fmla="val 25000"/>
                <a:gd name="adj2" fmla="val 50000"/>
                <a:gd name="adj3" fmla="val 425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箭头: 上弧形 93"/>
            <p:cNvSpPr/>
            <p:nvPr/>
          </p:nvSpPr>
          <p:spPr>
            <a:xfrm>
              <a:off x="6825845" y="5299354"/>
              <a:ext cx="822095" cy="236910"/>
            </a:xfrm>
            <a:prstGeom prst="curvedDownArrow">
              <a:avLst>
                <a:gd name="adj1" fmla="val 25000"/>
                <a:gd name="adj2" fmla="val 50000"/>
                <a:gd name="adj3" fmla="val 425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48309" y="2925540"/>
            <a:ext cx="1413246" cy="1050682"/>
            <a:chOff x="4769001" y="1587414"/>
            <a:chExt cx="1413252" cy="1050682"/>
          </a:xfrm>
        </p:grpSpPr>
        <p:sp>
          <p:nvSpPr>
            <p:cNvPr id="96" name="平行四边形 95"/>
            <p:cNvSpPr/>
            <p:nvPr/>
          </p:nvSpPr>
          <p:spPr>
            <a:xfrm rot="5400000">
              <a:off x="4954096" y="1671549"/>
              <a:ext cx="1050682" cy="882411"/>
            </a:xfrm>
            <a:prstGeom prst="parallelogram">
              <a:avLst>
                <a:gd name="adj" fmla="val 1267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íşlïḍè"/>
            <p:cNvSpPr txBox="1"/>
            <p:nvPr/>
          </p:nvSpPr>
          <p:spPr>
            <a:xfrm>
              <a:off x="4769001" y="1686358"/>
              <a:ext cx="1413252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报文</a:t>
              </a:r>
              <a:endParaRPr lang="en-US" altLang="zh-CN" b="1" dirty="0"/>
            </a:p>
          </p:txBody>
        </p:sp>
        <p:sp>
          <p:nvSpPr>
            <p:cNvPr id="98" name="箭头: 右 97"/>
            <p:cNvSpPr/>
            <p:nvPr/>
          </p:nvSpPr>
          <p:spPr>
            <a:xfrm rot="341717">
              <a:off x="5225784" y="2135423"/>
              <a:ext cx="499698" cy="2377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49513" y="1587413"/>
            <a:ext cx="915234" cy="421939"/>
            <a:chOff x="5890047" y="1701614"/>
            <a:chExt cx="915234" cy="421939"/>
          </a:xfrm>
        </p:grpSpPr>
        <p:sp>
          <p:nvSpPr>
            <p:cNvPr id="101" name="平行四边形 10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749513" y="2249911"/>
            <a:ext cx="915234" cy="421939"/>
            <a:chOff x="5890047" y="1701614"/>
            <a:chExt cx="915234" cy="421939"/>
          </a:xfrm>
        </p:grpSpPr>
        <p:sp>
          <p:nvSpPr>
            <p:cNvPr id="111" name="平行四边形 11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749513" y="1918662"/>
            <a:ext cx="915234" cy="421939"/>
            <a:chOff x="5890047" y="1701614"/>
            <a:chExt cx="915234" cy="421939"/>
          </a:xfrm>
        </p:grpSpPr>
        <p:sp>
          <p:nvSpPr>
            <p:cNvPr id="114" name="平行四边形 113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9632160" y="2048671"/>
            <a:ext cx="915234" cy="421939"/>
            <a:chOff x="5890047" y="1701614"/>
            <a:chExt cx="915234" cy="421939"/>
          </a:xfrm>
        </p:grpSpPr>
        <p:sp>
          <p:nvSpPr>
            <p:cNvPr id="151" name="平行四边形 15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9632160" y="2711169"/>
            <a:ext cx="915234" cy="421939"/>
            <a:chOff x="5890047" y="1701614"/>
            <a:chExt cx="915234" cy="421939"/>
          </a:xfrm>
        </p:grpSpPr>
        <p:sp>
          <p:nvSpPr>
            <p:cNvPr id="149" name="平行四边形 148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632160" y="2379920"/>
            <a:ext cx="915234" cy="421939"/>
            <a:chOff x="5890047" y="1701614"/>
            <a:chExt cx="915234" cy="421939"/>
          </a:xfrm>
        </p:grpSpPr>
        <p:sp>
          <p:nvSpPr>
            <p:cNvPr id="147" name="平行四边形 146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0514179" y="2507736"/>
            <a:ext cx="915234" cy="421939"/>
            <a:chOff x="5890047" y="1701614"/>
            <a:chExt cx="915234" cy="421939"/>
          </a:xfrm>
        </p:grpSpPr>
        <p:sp>
          <p:nvSpPr>
            <p:cNvPr id="161" name="平行四边形 160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1</a:t>
              </a:r>
              <a:endParaRPr lang="en-US" altLang="zh-CN" b="1" dirty="0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0514179" y="3170234"/>
            <a:ext cx="915234" cy="421939"/>
            <a:chOff x="5890047" y="1701614"/>
            <a:chExt cx="915234" cy="421939"/>
          </a:xfrm>
        </p:grpSpPr>
        <p:sp>
          <p:nvSpPr>
            <p:cNvPr id="159" name="平行四边形 158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3</a:t>
              </a:r>
              <a:endParaRPr lang="en-US" altLang="zh-CN" b="1" dirty="0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0514179" y="2838985"/>
            <a:ext cx="915234" cy="421939"/>
            <a:chOff x="5890047" y="1701614"/>
            <a:chExt cx="915234" cy="421939"/>
          </a:xfrm>
        </p:grpSpPr>
        <p:sp>
          <p:nvSpPr>
            <p:cNvPr id="157" name="平行四边形 156"/>
            <p:cNvSpPr/>
            <p:nvPr/>
          </p:nvSpPr>
          <p:spPr>
            <a:xfrm rot="5400000">
              <a:off x="6159247" y="1462331"/>
              <a:ext cx="403846" cy="882411"/>
            </a:xfrm>
            <a:prstGeom prst="parallelogram">
              <a:avLst>
                <a:gd name="adj" fmla="val 313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8" name="íşlïḍè"/>
            <p:cNvSpPr txBox="1"/>
            <p:nvPr/>
          </p:nvSpPr>
          <p:spPr>
            <a:xfrm rot="567165">
              <a:off x="5890047" y="1704453"/>
              <a:ext cx="915234" cy="41910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分组</a:t>
              </a:r>
              <a:r>
                <a:rPr lang="en-US" altLang="zh-CN" b="1" dirty="0"/>
                <a:t>2</a:t>
              </a:r>
              <a:endParaRPr lang="en-US" altLang="zh-CN" b="1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76173" y="5309930"/>
            <a:ext cx="2564547" cy="1215746"/>
            <a:chOff x="8876173" y="5309930"/>
            <a:chExt cx="2564547" cy="1215746"/>
          </a:xfrm>
        </p:grpSpPr>
        <p:sp>
          <p:nvSpPr>
            <p:cNvPr id="165" name="íşlïḍè"/>
            <p:cNvSpPr txBox="1"/>
            <p:nvPr/>
          </p:nvSpPr>
          <p:spPr>
            <a:xfrm>
              <a:off x="10210653" y="5860094"/>
              <a:ext cx="753723" cy="66558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sz="1600" b="1" dirty="0"/>
                <a:t>存储</a:t>
              </a:r>
              <a:endParaRPr lang="en-US" altLang="zh-CN" sz="1600" b="1" dirty="0"/>
            </a:p>
            <a:p>
              <a:pPr algn="ctr"/>
              <a:r>
                <a:rPr lang="zh-CN" altLang="en-US" sz="1600" b="1" dirty="0"/>
                <a:t>转发</a:t>
              </a:r>
              <a:endParaRPr lang="en-US" altLang="zh-CN" sz="1600" b="1" dirty="0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876173" y="5309930"/>
              <a:ext cx="2564547" cy="1215746"/>
              <a:chOff x="8876173" y="5309930"/>
              <a:chExt cx="2564547" cy="1215746"/>
            </a:xfrm>
          </p:grpSpPr>
          <p:sp>
            <p:nvSpPr>
              <p:cNvPr id="163" name="íşlïḍè"/>
              <p:cNvSpPr txBox="1"/>
              <p:nvPr/>
            </p:nvSpPr>
            <p:spPr>
              <a:xfrm>
                <a:off x="10681485" y="5420590"/>
                <a:ext cx="753723" cy="3715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sz="1600" b="1" dirty="0"/>
                  <a:t>分组</a:t>
                </a:r>
                <a:endParaRPr lang="en-US" altLang="zh-CN" sz="1600" b="1" dirty="0"/>
              </a:p>
            </p:txBody>
          </p:sp>
          <p:sp>
            <p:nvSpPr>
              <p:cNvPr id="164" name="íşlïḍè"/>
              <p:cNvSpPr txBox="1"/>
              <p:nvPr/>
            </p:nvSpPr>
            <p:spPr>
              <a:xfrm>
                <a:off x="9323961" y="5860094"/>
                <a:ext cx="753723" cy="66558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sz="1600" b="1" dirty="0"/>
                  <a:t>存储</a:t>
                </a:r>
                <a:endParaRPr lang="en-US" altLang="zh-CN" sz="1600" b="1" dirty="0"/>
              </a:p>
              <a:p>
                <a:pPr algn="ctr"/>
                <a:r>
                  <a:rPr lang="zh-CN" altLang="en-US" sz="1600" b="1" dirty="0"/>
                  <a:t>转发</a:t>
                </a:r>
                <a:endParaRPr lang="en-US" altLang="zh-CN" sz="1600" b="1" dirty="0"/>
              </a:p>
            </p:txBody>
          </p:sp>
          <p:sp>
            <p:nvSpPr>
              <p:cNvPr id="166" name="íşlïḍè"/>
              <p:cNvSpPr txBox="1"/>
              <p:nvPr/>
            </p:nvSpPr>
            <p:spPr>
              <a:xfrm>
                <a:off x="9765580" y="5420590"/>
                <a:ext cx="753723" cy="3715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sz="1600" b="1" dirty="0"/>
                  <a:t>分组</a:t>
                </a:r>
                <a:endParaRPr lang="en-US" altLang="zh-CN" sz="1600" b="1" dirty="0"/>
              </a:p>
            </p:txBody>
          </p:sp>
          <p:sp>
            <p:nvSpPr>
              <p:cNvPr id="167" name="íşlïḍè"/>
              <p:cNvSpPr txBox="1"/>
              <p:nvPr/>
            </p:nvSpPr>
            <p:spPr>
              <a:xfrm>
                <a:off x="8876173" y="5420590"/>
                <a:ext cx="753723" cy="3715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sz="1600" b="1" dirty="0"/>
                  <a:t>分组</a:t>
                </a:r>
                <a:endParaRPr lang="en-US" altLang="zh-CN" sz="1600" b="1" dirty="0"/>
              </a:p>
            </p:txBody>
          </p:sp>
          <p:sp>
            <p:nvSpPr>
              <p:cNvPr id="168" name="箭头: 上弧形 167"/>
              <p:cNvSpPr/>
              <p:nvPr/>
            </p:nvSpPr>
            <p:spPr>
              <a:xfrm>
                <a:off x="8883165" y="5309930"/>
                <a:ext cx="822095" cy="236910"/>
              </a:xfrm>
              <a:prstGeom prst="curvedDownArrow">
                <a:avLst>
                  <a:gd name="adj1" fmla="val 25000"/>
                  <a:gd name="adj2" fmla="val 50000"/>
                  <a:gd name="adj3" fmla="val 4258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箭头: 上弧形 168"/>
              <p:cNvSpPr/>
              <p:nvPr/>
            </p:nvSpPr>
            <p:spPr>
              <a:xfrm>
                <a:off x="9750895" y="5309930"/>
                <a:ext cx="822095" cy="236910"/>
              </a:xfrm>
              <a:prstGeom prst="curvedDownArrow">
                <a:avLst>
                  <a:gd name="adj1" fmla="val 25000"/>
                  <a:gd name="adj2" fmla="val 50000"/>
                  <a:gd name="adj3" fmla="val 4258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箭头: 上弧形 169"/>
              <p:cNvSpPr/>
              <p:nvPr/>
            </p:nvSpPr>
            <p:spPr>
              <a:xfrm>
                <a:off x="10618625" y="5309930"/>
                <a:ext cx="822095" cy="236910"/>
              </a:xfrm>
              <a:prstGeom prst="curvedDownArrow">
                <a:avLst>
                  <a:gd name="adj1" fmla="val 25000"/>
                  <a:gd name="adj2" fmla="val 50000"/>
                  <a:gd name="adj3" fmla="val 4258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箭头: 右 9"/>
          <p:cNvSpPr/>
          <p:nvPr/>
        </p:nvSpPr>
        <p:spPr>
          <a:xfrm>
            <a:off x="1674430" y="5914107"/>
            <a:ext cx="1992911" cy="463433"/>
          </a:xfrm>
          <a:prstGeom prst="rightArrow">
            <a:avLst>
              <a:gd name="adj1" fmla="val 67539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数据直通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3214576" cy="400110"/>
            <a:chOff x="304800" y="749300"/>
            <a:chExt cx="3214576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2490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三种交换方式的对比</a:t>
              </a:r>
              <a:endParaRPr lang="zh-CN" altLang="en-US" sz="2000" b="1" dirty="0"/>
            </a:p>
          </p:txBody>
        </p:sp>
      </p:grpSp>
      <p:pic>
        <p:nvPicPr>
          <p:cNvPr id="9" name="图片 8" descr="手机屏幕的截图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56" y="3283500"/>
            <a:ext cx="6653007" cy="3223673"/>
          </a:xfrm>
          <a:prstGeom prst="rect">
            <a:avLst/>
          </a:prstGeom>
        </p:spPr>
      </p:pic>
      <p:sp>
        <p:nvSpPr>
          <p:cNvPr id="120" name="矩形 119"/>
          <p:cNvSpPr/>
          <p:nvPr/>
        </p:nvSpPr>
        <p:spPr>
          <a:xfrm>
            <a:off x="994066" y="1278085"/>
            <a:ext cx="235294" cy="235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íşlïḍè"/>
          <p:cNvSpPr txBox="1"/>
          <p:nvPr/>
        </p:nvSpPr>
        <p:spPr>
          <a:xfrm>
            <a:off x="1318660" y="1168130"/>
            <a:ext cx="10568540" cy="69115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b="1" dirty="0"/>
              <a:t>若要连续传送大量的数据，并且数据传送时间远大于建立连接的时间，则使用电路交换可以有较高的传输效率。然而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计算机的数据传送</a:t>
            </a:r>
            <a:r>
              <a:rPr lang="zh-CN" altLang="en-US" b="1" dirty="0"/>
              <a:t>往往是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突发式</a:t>
            </a:r>
            <a:r>
              <a:rPr lang="zh-CN" altLang="en-US" b="1" dirty="0"/>
              <a:t>的，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采用电路交换</a:t>
            </a:r>
            <a:r>
              <a:rPr lang="zh-CN" altLang="en-US" b="1" dirty="0"/>
              <a:t>时通信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线路的利用率会很低</a:t>
            </a:r>
            <a:r>
              <a:rPr lang="zh-CN" altLang="en-US" b="1" dirty="0"/>
              <a:t>。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94066" y="1993733"/>
            <a:ext cx="235294" cy="235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íşlïḍè"/>
          <p:cNvSpPr txBox="1"/>
          <p:nvPr/>
        </p:nvSpPr>
        <p:spPr>
          <a:xfrm>
            <a:off x="1318660" y="1883778"/>
            <a:ext cx="10568540" cy="69115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b="1" dirty="0"/>
              <a:t>报文交换和分组交换都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不需要建立连接</a:t>
            </a:r>
            <a:r>
              <a:rPr lang="zh-CN" altLang="en-US" b="1" dirty="0"/>
              <a:t>（即预先分配通信资源），在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传送计算机的突发数据</a:t>
            </a:r>
            <a:r>
              <a:rPr lang="zh-CN" altLang="en-US" b="1" dirty="0"/>
              <a:t>时可以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提高通信线路的利用率</a:t>
            </a:r>
            <a:r>
              <a:rPr lang="zh-CN" altLang="en-US" b="1" dirty="0"/>
              <a:t>。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994066" y="2709380"/>
            <a:ext cx="235294" cy="235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íşlïḍè"/>
          <p:cNvSpPr txBox="1"/>
          <p:nvPr/>
        </p:nvSpPr>
        <p:spPr>
          <a:xfrm>
            <a:off x="1318660" y="2599425"/>
            <a:ext cx="10568540" cy="69115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zh-CN" altLang="en-US" b="1" dirty="0"/>
              <a:t>将报文构造成若干个更小的分组进行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分组交换</a:t>
            </a:r>
            <a:r>
              <a:rPr lang="zh-CN" altLang="en-US" b="1" dirty="0"/>
              <a:t>，比将整个报文进行报文交换的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时延要小</a:t>
            </a:r>
            <a:r>
              <a:rPr lang="zh-CN" altLang="en-US" b="1" dirty="0"/>
              <a:t>，并且还可以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避免太长的报文长时间占用链路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有利于差错控制</a:t>
            </a:r>
            <a:r>
              <a:rPr lang="zh-CN" altLang="en-US" b="1" dirty="0"/>
              <a:t>，同时具有更好的灵活性。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/>
      <p:bldP spid="124" grpId="0" animBg="1"/>
      <p:bldP spid="125" grpId="0"/>
      <p:bldP spid="126" grpId="0" animBg="1"/>
      <p:bldP spid="1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3500" y="354067"/>
            <a:ext cx="1038520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n-ea"/>
              </a:rPr>
              <a:t>习题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、下例交换方式中实时性最好的是（）</a:t>
            </a:r>
            <a:endParaRPr lang="en-US" altLang="zh-CN" b="1" dirty="0">
              <a:latin typeface="+mn-ea"/>
            </a:endParaRPr>
          </a:p>
          <a:p>
            <a:endParaRPr lang="zh-CN" altLang="en-US" b="1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A</a:t>
            </a:r>
            <a:r>
              <a:rPr lang="zh-CN" altLang="en-US" dirty="0">
                <a:latin typeface="+mn-ea"/>
              </a:rPr>
              <a:t>．数据报</a:t>
            </a:r>
            <a:r>
              <a:rPr lang="zh-CN" altLang="en-US" dirty="0">
                <a:latin typeface="+mn-ea"/>
              </a:rPr>
              <a:t>文方式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B</a:t>
            </a:r>
            <a:r>
              <a:rPr lang="zh-CN" altLang="en-US" dirty="0">
                <a:latin typeface="+mn-ea"/>
              </a:rPr>
              <a:t>．虚电路方式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C</a:t>
            </a:r>
            <a:r>
              <a:rPr lang="zh-CN" altLang="en-US" dirty="0">
                <a:latin typeface="+mn-ea"/>
              </a:rPr>
              <a:t>．电路交换方式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D</a:t>
            </a:r>
            <a:r>
              <a:rPr lang="zh-CN" altLang="en-US" dirty="0">
                <a:latin typeface="+mn-ea"/>
              </a:rPr>
              <a:t>．分组交换方式</a:t>
            </a:r>
            <a:endParaRPr lang="en-US" altLang="zh-CN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endParaRPr lang="en-US" altLang="zh-CN" b="1" i="0" dirty="0">
              <a:solidFill>
                <a:srgbClr val="404040"/>
              </a:solidFill>
              <a:effectLst/>
              <a:latin typeface="+mn-ea"/>
            </a:endParaRPr>
          </a:p>
          <a:p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、</a:t>
            </a:r>
            <a:r>
              <a:rPr lang="en-US" altLang="zh-CN" b="1" dirty="0">
                <a:latin typeface="+mn-ea"/>
              </a:rPr>
              <a:t>()</a:t>
            </a:r>
            <a:r>
              <a:rPr lang="zh-CN" altLang="en-US" b="1" dirty="0">
                <a:latin typeface="+mn-ea"/>
              </a:rPr>
              <a:t>不是分组交换特点。 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solidFill>
                <a:srgbClr val="40404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A</a:t>
            </a:r>
            <a:r>
              <a:rPr lang="zh-CN" altLang="en-US" dirty="0">
                <a:latin typeface="+mn-ea"/>
              </a:rPr>
              <a:t>．</a:t>
            </a:r>
            <a:r>
              <a:rPr lang="zh-CN" altLang="en-US" dirty="0">
                <a:latin typeface="+mn-ea"/>
              </a:rPr>
              <a:t>交换结点暂时存储的是一个个分组，而不是整个数据文件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B</a:t>
            </a:r>
            <a:r>
              <a:rPr lang="zh-CN" altLang="en-US" dirty="0">
                <a:latin typeface="+mn-ea"/>
              </a:rPr>
              <a:t>．分组是暂时保存在结点的内存中，而不是被保存在结点的外存中，从而保证了较高的交换速率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C</a:t>
            </a:r>
            <a:r>
              <a:rPr lang="zh-CN" altLang="en-US" dirty="0">
                <a:latin typeface="+mn-ea"/>
              </a:rPr>
              <a:t>．分组交换采用的是动态分配信道的策略，极大地提高了通信线路的利用率</a:t>
            </a:r>
            <a:endParaRPr lang="zh-CN" altLang="en-US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D</a:t>
            </a:r>
            <a:r>
              <a:rPr lang="zh-CN" altLang="en-US" dirty="0">
                <a:latin typeface="+mn-ea"/>
              </a:rPr>
              <a:t>．结点暂时存储的是整个数据文件，从而保证了较高的交换速率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4800" y="749300"/>
            <a:ext cx="6210300" cy="400110"/>
            <a:chOff x="304800" y="749300"/>
            <a:chExt cx="6210300" cy="400110"/>
          </a:xfrm>
        </p:grpSpPr>
        <p:sp>
          <p:nvSpPr>
            <p:cNvPr id="6" name="平行四边形 5"/>
            <p:cNvSpPr/>
            <p:nvPr/>
          </p:nvSpPr>
          <p:spPr>
            <a:xfrm>
              <a:off x="304800" y="749300"/>
              <a:ext cx="724560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02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9359" y="749300"/>
              <a:ext cx="5485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电路交换、分组交换和报文交换总结</a:t>
              </a:r>
              <a:endParaRPr lang="zh-CN" altLang="en-US" sz="2000" b="1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181"/>
            <a:ext cx="12192000" cy="560781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9300" y="2223016"/>
            <a:ext cx="849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Wingdings" panose="05000000000000000000" pitchFamily="2" charset="2"/>
              </a:rPr>
              <a:t>作业：电路交换、报文交换、分组交换通信原理，并比较它们的</a:t>
            </a:r>
            <a:r>
              <a:rPr lang="zh-CN" altLang="en-US" dirty="0">
                <a:sym typeface="Wingdings" panose="05000000000000000000" pitchFamily="2" charset="2"/>
              </a:rPr>
              <a:t>区别？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/>
                <a:t>电路交换、分组交换和报文交换</a:t>
              </a:r>
              <a:endParaRPr lang="zh-CN" altLang="en-US" sz="2000" b="1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6570" y="1537335"/>
            <a:ext cx="8661400" cy="489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电路交换历史背景（</a:t>
            </a:r>
            <a:r>
              <a:rPr lang="en-US" altLang="zh-CN" b="1"/>
              <a:t>100</a:t>
            </a:r>
            <a:r>
              <a:rPr lang="zh-CN" altLang="en-US" b="1"/>
              <a:t>多年）</a:t>
            </a:r>
            <a:endParaRPr lang="en-US" altLang="zh-CN" b="1"/>
          </a:p>
          <a:p>
            <a:r>
              <a:rPr lang="en-US" altLang="zh-CN"/>
              <a:t>1876</a:t>
            </a:r>
            <a:r>
              <a:rPr lang="zh-CN" altLang="en-US"/>
              <a:t>年电话发明后，早期人工接线催生了电路交换需求。</a:t>
            </a:r>
            <a:endParaRPr lang="en-US" altLang="zh-CN"/>
          </a:p>
          <a:p>
            <a:r>
              <a:rPr lang="en-US" altLang="zh-CN"/>
              <a:t>1891</a:t>
            </a:r>
            <a:r>
              <a:rPr lang="zh-CN" altLang="en-US"/>
              <a:t>年自动电话交换机诞生，实现机械式电路交换</a:t>
            </a:r>
            <a:endParaRPr lang="zh-CN" altLang="en-US"/>
          </a:p>
          <a:p>
            <a:r>
              <a:rPr lang="en-US" altLang="zh-CN">
                <a:sym typeface="+mn-ea"/>
              </a:rPr>
              <a:t>2010</a:t>
            </a:r>
            <a:r>
              <a:rPr lang="zh-CN" altLang="en-US">
                <a:sym typeface="+mn-ea"/>
              </a:rPr>
              <a:t>年代：</a:t>
            </a:r>
            <a:r>
              <a:rPr lang="en-US" altLang="zh-CN">
                <a:sym typeface="+mn-ea"/>
              </a:rPr>
              <a:t>4G VoLTE</a:t>
            </a:r>
            <a:r>
              <a:rPr lang="zh-CN" altLang="en-US">
                <a:sym typeface="+mn-ea"/>
              </a:rPr>
              <a:t>将语音彻底</a:t>
            </a:r>
            <a:r>
              <a:rPr lang="en-US" altLang="zh-CN">
                <a:sym typeface="+mn-ea"/>
              </a:rPr>
              <a:t>IP</a:t>
            </a:r>
            <a:r>
              <a:rPr lang="zh-CN" altLang="en-US">
                <a:sym typeface="+mn-ea"/>
              </a:rPr>
              <a:t>化</a:t>
            </a:r>
            <a:r>
              <a:rPr lang="zh-CN" altLang="en-US">
                <a:sym typeface="+mn-ea"/>
              </a:rPr>
              <a:t>加速电路交换退网</a:t>
            </a:r>
            <a:r>
              <a:rPr lang="zh-CN" altLang="en-US">
                <a:sym typeface="+mn-ea"/>
              </a:rPr>
              <a:t>，分组交换统一通信领域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/>
              <a:t>报文交换</a:t>
            </a:r>
            <a:r>
              <a:rPr lang="zh-CN" altLang="en-US" b="1">
                <a:sym typeface="+mn-ea"/>
              </a:rPr>
              <a:t>历史背景（</a:t>
            </a:r>
            <a:r>
              <a:rPr lang="en-US" altLang="zh-CN" b="1">
                <a:sym typeface="+mn-ea"/>
              </a:rPr>
              <a:t>30</a:t>
            </a:r>
            <a:r>
              <a:rPr lang="zh-CN" altLang="en-US" b="1">
                <a:sym typeface="+mn-ea"/>
              </a:rPr>
              <a:t>年</a:t>
            </a:r>
            <a:r>
              <a:rPr lang="zh-CN" altLang="en-US" b="1">
                <a:sym typeface="+mn-ea"/>
              </a:rPr>
              <a:t>左右）</a:t>
            </a:r>
            <a:endParaRPr lang="zh-CN" altLang="en-US"/>
          </a:p>
          <a:p>
            <a:r>
              <a:rPr lang="en-US" altLang="zh-CN"/>
              <a:t>1940</a:t>
            </a:r>
            <a:r>
              <a:rPr lang="zh-CN" altLang="en-US"/>
              <a:t>年</a:t>
            </a:r>
            <a:r>
              <a:rPr lang="zh-CN" altLang="en-US"/>
              <a:t>代：二战期间军事通信需求推动，早期用于电报网络</a:t>
            </a:r>
            <a:endParaRPr lang="zh-CN" altLang="en-US"/>
          </a:p>
          <a:p>
            <a:r>
              <a:rPr lang="en-US" altLang="zh-CN">
                <a:sym typeface="+mn-ea"/>
              </a:rPr>
              <a:t>1960</a:t>
            </a:r>
            <a:r>
              <a:rPr lang="zh-CN" altLang="en-US">
                <a:sym typeface="+mn-ea"/>
              </a:rPr>
              <a:t>年代：美国</a:t>
            </a:r>
            <a:r>
              <a:rPr lang="en-US" altLang="zh-CN">
                <a:sym typeface="+mn-ea"/>
              </a:rPr>
              <a:t>ARPANET</a:t>
            </a:r>
            <a:r>
              <a:rPr lang="zh-CN" altLang="en-US">
                <a:sym typeface="+mn-ea"/>
              </a:rPr>
              <a:t>计算机网络早期试验中采用报文交换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分组交换</a:t>
            </a:r>
            <a:r>
              <a:rPr lang="zh-CN" altLang="en-US" b="1">
                <a:sym typeface="+mn-ea"/>
              </a:rPr>
              <a:t>历史背景（</a:t>
            </a:r>
            <a:r>
              <a:rPr lang="en-US" altLang="zh-CN" b="1">
                <a:sym typeface="+mn-ea"/>
              </a:rPr>
              <a:t>50</a:t>
            </a:r>
            <a:r>
              <a:rPr lang="zh-CN" altLang="en-US" b="1">
                <a:sym typeface="+mn-ea"/>
              </a:rPr>
              <a:t>多年）</a:t>
            </a:r>
            <a:endParaRPr lang="en-US" altLang="zh-CN"/>
          </a:p>
          <a:p>
            <a:r>
              <a:rPr lang="en-US" altLang="zh-CN"/>
              <a:t>1969</a:t>
            </a:r>
            <a:r>
              <a:rPr lang="zh-CN" altLang="en-US"/>
              <a:t>年：</a:t>
            </a:r>
            <a:r>
              <a:rPr lang="en-US" altLang="zh-CN"/>
              <a:t>ARPANET</a:t>
            </a:r>
            <a:r>
              <a:rPr lang="zh-CN" altLang="en-US">
                <a:sym typeface="+mn-ea"/>
              </a:rPr>
              <a:t>计算机网络</a:t>
            </a:r>
            <a:r>
              <a:rPr lang="zh-CN" altLang="en-US"/>
              <a:t>首次实现分组交换替代</a:t>
            </a:r>
            <a:r>
              <a:rPr lang="zh-CN" altLang="en-US">
                <a:sym typeface="+mn-ea"/>
              </a:rPr>
              <a:t>报文交换</a:t>
            </a:r>
            <a:endParaRPr lang="zh-CN" altLang="en-US"/>
          </a:p>
          <a:p>
            <a:r>
              <a:rPr lang="en-US" altLang="zh-CN">
                <a:sym typeface="+mn-ea"/>
              </a:rPr>
              <a:t>1980</a:t>
            </a:r>
            <a:r>
              <a:rPr lang="zh-CN" altLang="en-US">
                <a:sym typeface="+mn-ea"/>
              </a:rPr>
              <a:t>年代：</a:t>
            </a:r>
            <a:r>
              <a:rPr lang="en-US" altLang="zh-CN">
                <a:sym typeface="+mn-ea"/>
              </a:rPr>
              <a:t>TCP/IP</a:t>
            </a:r>
            <a:r>
              <a:rPr lang="zh-CN" altLang="en-US">
                <a:sym typeface="+mn-ea"/>
              </a:rPr>
              <a:t>协议成为互联网通用语言，分组交换全球化。</a:t>
            </a:r>
            <a:endParaRPr lang="en-US" altLang="zh-CN"/>
          </a:p>
          <a:p>
            <a:endParaRPr lang="zh-CN" altLang="en-US"/>
          </a:p>
          <a:p>
            <a:r>
              <a:rPr lang="zh-CN" altLang="en-US" b="1"/>
              <a:t>演进方向（通信领域：电路交换</a:t>
            </a:r>
            <a:r>
              <a:rPr lang="en-US" altLang="zh-CN" b="1"/>
              <a:t>----&gt;</a:t>
            </a:r>
            <a:r>
              <a:rPr lang="zh-CN" altLang="en-US" b="1"/>
              <a:t>分组交换；</a:t>
            </a:r>
            <a:r>
              <a:rPr lang="zh-CN" altLang="en-US" b="1">
                <a:sym typeface="+mn-ea"/>
              </a:rPr>
              <a:t>计算机网络：报文交换</a:t>
            </a:r>
            <a:r>
              <a:rPr lang="en-US" altLang="zh-CN" b="1">
                <a:sym typeface="+mn-ea"/>
              </a:rPr>
              <a:t>---&gt;</a:t>
            </a:r>
            <a:r>
              <a:rPr lang="zh-CN" altLang="en-US" b="1">
                <a:sym typeface="+mn-ea"/>
              </a:rPr>
              <a:t>分组交换；</a:t>
            </a:r>
            <a:r>
              <a:rPr lang="zh-CN" altLang="en-US" b="1"/>
              <a:t>）</a:t>
            </a:r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电路交换</a:t>
              </a:r>
              <a:r>
                <a:rPr lang="zh-CN" altLang="en-US" sz="2000" b="1"/>
                <a:t>、分组交换和报文交换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02841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92359" y="2356907"/>
            <a:ext cx="10807282" cy="2474386"/>
            <a:chOff x="782375" y="2522102"/>
            <a:chExt cx="10807282" cy="2474386"/>
          </a:xfrm>
        </p:grpSpPr>
        <p:grpSp>
          <p:nvGrpSpPr>
            <p:cNvPr id="9" name="组合 8"/>
            <p:cNvGrpSpPr/>
            <p:nvPr/>
          </p:nvGrpSpPr>
          <p:grpSpPr>
            <a:xfrm>
              <a:off x="5668978" y="2522102"/>
              <a:ext cx="1058779" cy="2144160"/>
              <a:chOff x="2487565" y="2623702"/>
              <a:chExt cx="1058779" cy="2144160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2611120" y="3429000"/>
                <a:ext cx="811671" cy="1338862"/>
                <a:chOff x="2021840" y="3429000"/>
                <a:chExt cx="811671" cy="1338862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2123440" y="3429000"/>
                  <a:ext cx="608471" cy="133886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3" name="组合 72"/>
                <p:cNvGrpSpPr/>
                <p:nvPr/>
              </p:nvGrpSpPr>
              <p:grpSpPr>
                <a:xfrm>
                  <a:off x="2731911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椭圆 82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4" name="组合 73"/>
                <p:cNvGrpSpPr/>
                <p:nvPr/>
              </p:nvGrpSpPr>
              <p:grpSpPr>
                <a:xfrm>
                  <a:off x="2021840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75" name="椭圆 74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椭圆 75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1" name="íşlïḍè"/>
              <p:cNvSpPr txBox="1"/>
              <p:nvPr/>
            </p:nvSpPr>
            <p:spPr>
              <a:xfrm>
                <a:off x="2487565" y="2623702"/>
                <a:ext cx="1058779" cy="80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b="1" dirty="0"/>
                  <a:t>电话</a:t>
                </a:r>
                <a:endParaRPr lang="en-US" altLang="zh-CN" b="1" dirty="0"/>
              </a:p>
              <a:p>
                <a:pPr algn="ctr"/>
                <a:r>
                  <a:rPr lang="zh-CN" altLang="en-US" b="1" dirty="0"/>
                  <a:t>交换机</a:t>
                </a:r>
                <a:endParaRPr lang="en-US" altLang="zh-CN" b="1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253216" y="2522102"/>
              <a:ext cx="1058779" cy="2144160"/>
              <a:chOff x="2487565" y="2623702"/>
              <a:chExt cx="1058779" cy="214416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611120" y="3429000"/>
                <a:ext cx="811671" cy="1338862"/>
                <a:chOff x="2021840" y="3429000"/>
                <a:chExt cx="811671" cy="1338862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2123440" y="3429000"/>
                  <a:ext cx="608471" cy="133886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8" name="组合 57"/>
                <p:cNvGrpSpPr/>
                <p:nvPr/>
              </p:nvGrpSpPr>
              <p:grpSpPr>
                <a:xfrm>
                  <a:off x="2731911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2021840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6" name="íşlïḍè"/>
              <p:cNvSpPr txBox="1"/>
              <p:nvPr/>
            </p:nvSpPr>
            <p:spPr>
              <a:xfrm>
                <a:off x="2487565" y="2623702"/>
                <a:ext cx="1058779" cy="80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b="1" dirty="0"/>
                  <a:t>电话</a:t>
                </a:r>
                <a:endParaRPr lang="en-US" altLang="zh-CN" b="1" dirty="0"/>
              </a:p>
              <a:p>
                <a:pPr algn="ctr"/>
                <a:r>
                  <a:rPr lang="zh-CN" altLang="en-US" b="1" dirty="0"/>
                  <a:t>交换机</a:t>
                </a:r>
                <a:endParaRPr lang="en-US" altLang="zh-CN" b="1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084740" y="2522102"/>
              <a:ext cx="1058779" cy="2144160"/>
              <a:chOff x="2487565" y="2623702"/>
              <a:chExt cx="1058779" cy="2144160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611120" y="3429000"/>
                <a:ext cx="811671" cy="1338862"/>
                <a:chOff x="2021840" y="3429000"/>
                <a:chExt cx="811671" cy="1338862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2123440" y="3429000"/>
                  <a:ext cx="608471" cy="133886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2731911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2021840" y="3462725"/>
                  <a:ext cx="101600" cy="1276527"/>
                  <a:chOff x="3747911" y="2522925"/>
                  <a:chExt cx="101600" cy="1276527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3747911" y="2522925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3747911" y="2816657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椭圆 46"/>
                  <p:cNvSpPr/>
                  <p:nvPr/>
                </p:nvSpPr>
                <p:spPr>
                  <a:xfrm>
                    <a:off x="3747911" y="3110389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3747911" y="3404121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3747911" y="3697852"/>
                    <a:ext cx="101600" cy="1016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1" name="íşlïḍè"/>
              <p:cNvSpPr txBox="1"/>
              <p:nvPr/>
            </p:nvSpPr>
            <p:spPr>
              <a:xfrm>
                <a:off x="2487565" y="2623702"/>
                <a:ext cx="1058779" cy="80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zh-CN" altLang="en-US" b="1" dirty="0"/>
                  <a:t>电话</a:t>
                </a:r>
                <a:endParaRPr lang="en-US" altLang="zh-CN" b="1" dirty="0"/>
              </a:p>
              <a:p>
                <a:pPr algn="ctr"/>
                <a:r>
                  <a:rPr lang="zh-CN" altLang="en-US" b="1" dirty="0"/>
                  <a:t>交换机</a:t>
                </a:r>
                <a:endParaRPr lang="en-US" altLang="zh-CN" b="1" dirty="0"/>
              </a:p>
            </p:txBody>
          </p:sp>
        </p:grpSp>
        <p:sp>
          <p:nvSpPr>
            <p:cNvPr id="12" name="old-telephone_72355"/>
            <p:cNvSpPr/>
            <p:nvPr/>
          </p:nvSpPr>
          <p:spPr>
            <a:xfrm>
              <a:off x="1875259" y="3016079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ld-telephone_72355"/>
            <p:cNvSpPr/>
            <p:nvPr/>
          </p:nvSpPr>
          <p:spPr>
            <a:xfrm>
              <a:off x="1132594" y="3801465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ld-telephone_72355"/>
            <p:cNvSpPr/>
            <p:nvPr/>
          </p:nvSpPr>
          <p:spPr>
            <a:xfrm>
              <a:off x="1871190" y="4586852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924763" y="3014244"/>
              <a:ext cx="1246648" cy="1951379"/>
              <a:chOff x="10500502" y="3014244"/>
              <a:chExt cx="1246648" cy="1951379"/>
            </a:xfrm>
          </p:grpSpPr>
          <p:sp>
            <p:nvSpPr>
              <p:cNvPr id="37" name="old-telephone_72355"/>
              <p:cNvSpPr/>
              <p:nvPr/>
            </p:nvSpPr>
            <p:spPr>
              <a:xfrm>
                <a:off x="10504571" y="3014244"/>
                <a:ext cx="427377" cy="380606"/>
              </a:xfrm>
              <a:custGeom>
                <a:avLst/>
                <a:gdLst>
                  <a:gd name="connsiteX0" fmla="*/ 362681 w 608697"/>
                  <a:gd name="connsiteY0" fmla="*/ 433337 h 542084"/>
                  <a:gd name="connsiteX1" fmla="*/ 351119 w 608697"/>
                  <a:gd name="connsiteY1" fmla="*/ 444882 h 542084"/>
                  <a:gd name="connsiteX2" fmla="*/ 351119 w 608697"/>
                  <a:gd name="connsiteY2" fmla="*/ 467823 h 542084"/>
                  <a:gd name="connsiteX3" fmla="*/ 362681 w 608697"/>
                  <a:gd name="connsiteY3" fmla="*/ 479368 h 542084"/>
                  <a:gd name="connsiteX4" fmla="*/ 385656 w 608697"/>
                  <a:gd name="connsiteY4" fmla="*/ 479368 h 542084"/>
                  <a:gd name="connsiteX5" fmla="*/ 397218 w 608697"/>
                  <a:gd name="connsiteY5" fmla="*/ 467823 h 542084"/>
                  <a:gd name="connsiteX6" fmla="*/ 397218 w 608697"/>
                  <a:gd name="connsiteY6" fmla="*/ 444882 h 542084"/>
                  <a:gd name="connsiteX7" fmla="*/ 385656 w 608697"/>
                  <a:gd name="connsiteY7" fmla="*/ 433337 h 542084"/>
                  <a:gd name="connsiteX8" fmla="*/ 292862 w 608697"/>
                  <a:gd name="connsiteY8" fmla="*/ 433337 h 542084"/>
                  <a:gd name="connsiteX9" fmla="*/ 281300 w 608697"/>
                  <a:gd name="connsiteY9" fmla="*/ 444882 h 542084"/>
                  <a:gd name="connsiteX10" fmla="*/ 281300 w 608697"/>
                  <a:gd name="connsiteY10" fmla="*/ 467823 h 542084"/>
                  <a:gd name="connsiteX11" fmla="*/ 292862 w 608697"/>
                  <a:gd name="connsiteY11" fmla="*/ 479368 h 542084"/>
                  <a:gd name="connsiteX12" fmla="*/ 315837 w 608697"/>
                  <a:gd name="connsiteY12" fmla="*/ 479368 h 542084"/>
                  <a:gd name="connsiteX13" fmla="*/ 327399 w 608697"/>
                  <a:gd name="connsiteY13" fmla="*/ 467823 h 542084"/>
                  <a:gd name="connsiteX14" fmla="*/ 327399 w 608697"/>
                  <a:gd name="connsiteY14" fmla="*/ 444882 h 542084"/>
                  <a:gd name="connsiteX15" fmla="*/ 315837 w 608697"/>
                  <a:gd name="connsiteY15" fmla="*/ 433337 h 542084"/>
                  <a:gd name="connsiteX16" fmla="*/ 222968 w 608697"/>
                  <a:gd name="connsiteY16" fmla="*/ 433337 h 542084"/>
                  <a:gd name="connsiteX17" fmla="*/ 211480 w 608697"/>
                  <a:gd name="connsiteY17" fmla="*/ 444882 h 542084"/>
                  <a:gd name="connsiteX18" fmla="*/ 211480 w 608697"/>
                  <a:gd name="connsiteY18" fmla="*/ 467823 h 542084"/>
                  <a:gd name="connsiteX19" fmla="*/ 222968 w 608697"/>
                  <a:gd name="connsiteY19" fmla="*/ 479368 h 542084"/>
                  <a:gd name="connsiteX20" fmla="*/ 246017 w 608697"/>
                  <a:gd name="connsiteY20" fmla="*/ 479368 h 542084"/>
                  <a:gd name="connsiteX21" fmla="*/ 257579 w 608697"/>
                  <a:gd name="connsiteY21" fmla="*/ 467823 h 542084"/>
                  <a:gd name="connsiteX22" fmla="*/ 257579 w 608697"/>
                  <a:gd name="connsiteY22" fmla="*/ 444882 h 542084"/>
                  <a:gd name="connsiteX23" fmla="*/ 246017 w 608697"/>
                  <a:gd name="connsiteY23" fmla="*/ 433337 h 542084"/>
                  <a:gd name="connsiteX24" fmla="*/ 362681 w 608697"/>
                  <a:gd name="connsiteY24" fmla="*/ 363545 h 542084"/>
                  <a:gd name="connsiteX25" fmla="*/ 351119 w 608697"/>
                  <a:gd name="connsiteY25" fmla="*/ 375090 h 542084"/>
                  <a:gd name="connsiteX26" fmla="*/ 351119 w 608697"/>
                  <a:gd name="connsiteY26" fmla="*/ 398106 h 542084"/>
                  <a:gd name="connsiteX27" fmla="*/ 362681 w 608697"/>
                  <a:gd name="connsiteY27" fmla="*/ 409651 h 542084"/>
                  <a:gd name="connsiteX28" fmla="*/ 385656 w 608697"/>
                  <a:gd name="connsiteY28" fmla="*/ 409651 h 542084"/>
                  <a:gd name="connsiteX29" fmla="*/ 397218 w 608697"/>
                  <a:gd name="connsiteY29" fmla="*/ 398106 h 542084"/>
                  <a:gd name="connsiteX30" fmla="*/ 397218 w 608697"/>
                  <a:gd name="connsiteY30" fmla="*/ 375090 h 542084"/>
                  <a:gd name="connsiteX31" fmla="*/ 385656 w 608697"/>
                  <a:gd name="connsiteY31" fmla="*/ 363545 h 542084"/>
                  <a:gd name="connsiteX32" fmla="*/ 292862 w 608697"/>
                  <a:gd name="connsiteY32" fmla="*/ 363545 h 542084"/>
                  <a:gd name="connsiteX33" fmla="*/ 281300 w 608697"/>
                  <a:gd name="connsiteY33" fmla="*/ 375090 h 542084"/>
                  <a:gd name="connsiteX34" fmla="*/ 281300 w 608697"/>
                  <a:gd name="connsiteY34" fmla="*/ 398106 h 542084"/>
                  <a:gd name="connsiteX35" fmla="*/ 292862 w 608697"/>
                  <a:gd name="connsiteY35" fmla="*/ 409651 h 542084"/>
                  <a:gd name="connsiteX36" fmla="*/ 315837 w 608697"/>
                  <a:gd name="connsiteY36" fmla="*/ 409651 h 542084"/>
                  <a:gd name="connsiteX37" fmla="*/ 327399 w 608697"/>
                  <a:gd name="connsiteY37" fmla="*/ 398106 h 542084"/>
                  <a:gd name="connsiteX38" fmla="*/ 327399 w 608697"/>
                  <a:gd name="connsiteY38" fmla="*/ 375090 h 542084"/>
                  <a:gd name="connsiteX39" fmla="*/ 315837 w 608697"/>
                  <a:gd name="connsiteY39" fmla="*/ 363545 h 542084"/>
                  <a:gd name="connsiteX40" fmla="*/ 222968 w 608697"/>
                  <a:gd name="connsiteY40" fmla="*/ 363545 h 542084"/>
                  <a:gd name="connsiteX41" fmla="*/ 211480 w 608697"/>
                  <a:gd name="connsiteY41" fmla="*/ 375090 h 542084"/>
                  <a:gd name="connsiteX42" fmla="*/ 211480 w 608697"/>
                  <a:gd name="connsiteY42" fmla="*/ 398106 h 542084"/>
                  <a:gd name="connsiteX43" fmla="*/ 222968 w 608697"/>
                  <a:gd name="connsiteY43" fmla="*/ 409651 h 542084"/>
                  <a:gd name="connsiteX44" fmla="*/ 246017 w 608697"/>
                  <a:gd name="connsiteY44" fmla="*/ 409651 h 542084"/>
                  <a:gd name="connsiteX45" fmla="*/ 257579 w 608697"/>
                  <a:gd name="connsiteY45" fmla="*/ 398106 h 542084"/>
                  <a:gd name="connsiteX46" fmla="*/ 257579 w 608697"/>
                  <a:gd name="connsiteY46" fmla="*/ 375090 h 542084"/>
                  <a:gd name="connsiteX47" fmla="*/ 246017 w 608697"/>
                  <a:gd name="connsiteY47" fmla="*/ 363545 h 542084"/>
                  <a:gd name="connsiteX48" fmla="*/ 362681 w 608697"/>
                  <a:gd name="connsiteY48" fmla="*/ 293828 h 542084"/>
                  <a:gd name="connsiteX49" fmla="*/ 351119 w 608697"/>
                  <a:gd name="connsiteY49" fmla="*/ 305373 h 542084"/>
                  <a:gd name="connsiteX50" fmla="*/ 351119 w 608697"/>
                  <a:gd name="connsiteY50" fmla="*/ 328314 h 542084"/>
                  <a:gd name="connsiteX51" fmla="*/ 362681 w 608697"/>
                  <a:gd name="connsiteY51" fmla="*/ 339859 h 542084"/>
                  <a:gd name="connsiteX52" fmla="*/ 385656 w 608697"/>
                  <a:gd name="connsiteY52" fmla="*/ 339859 h 542084"/>
                  <a:gd name="connsiteX53" fmla="*/ 397218 w 608697"/>
                  <a:gd name="connsiteY53" fmla="*/ 328314 h 542084"/>
                  <a:gd name="connsiteX54" fmla="*/ 397218 w 608697"/>
                  <a:gd name="connsiteY54" fmla="*/ 305373 h 542084"/>
                  <a:gd name="connsiteX55" fmla="*/ 385656 w 608697"/>
                  <a:gd name="connsiteY55" fmla="*/ 293828 h 542084"/>
                  <a:gd name="connsiteX56" fmla="*/ 292862 w 608697"/>
                  <a:gd name="connsiteY56" fmla="*/ 293828 h 542084"/>
                  <a:gd name="connsiteX57" fmla="*/ 281300 w 608697"/>
                  <a:gd name="connsiteY57" fmla="*/ 305373 h 542084"/>
                  <a:gd name="connsiteX58" fmla="*/ 281300 w 608697"/>
                  <a:gd name="connsiteY58" fmla="*/ 328314 h 542084"/>
                  <a:gd name="connsiteX59" fmla="*/ 292862 w 608697"/>
                  <a:gd name="connsiteY59" fmla="*/ 339859 h 542084"/>
                  <a:gd name="connsiteX60" fmla="*/ 315837 w 608697"/>
                  <a:gd name="connsiteY60" fmla="*/ 339859 h 542084"/>
                  <a:gd name="connsiteX61" fmla="*/ 327399 w 608697"/>
                  <a:gd name="connsiteY61" fmla="*/ 328314 h 542084"/>
                  <a:gd name="connsiteX62" fmla="*/ 327399 w 608697"/>
                  <a:gd name="connsiteY62" fmla="*/ 305373 h 542084"/>
                  <a:gd name="connsiteX63" fmla="*/ 315837 w 608697"/>
                  <a:gd name="connsiteY63" fmla="*/ 293828 h 542084"/>
                  <a:gd name="connsiteX64" fmla="*/ 222968 w 608697"/>
                  <a:gd name="connsiteY64" fmla="*/ 293828 h 542084"/>
                  <a:gd name="connsiteX65" fmla="*/ 211480 w 608697"/>
                  <a:gd name="connsiteY65" fmla="*/ 305373 h 542084"/>
                  <a:gd name="connsiteX66" fmla="*/ 211480 w 608697"/>
                  <a:gd name="connsiteY66" fmla="*/ 328314 h 542084"/>
                  <a:gd name="connsiteX67" fmla="*/ 222968 w 608697"/>
                  <a:gd name="connsiteY67" fmla="*/ 339859 h 542084"/>
                  <a:gd name="connsiteX68" fmla="*/ 246017 w 608697"/>
                  <a:gd name="connsiteY68" fmla="*/ 339859 h 542084"/>
                  <a:gd name="connsiteX69" fmla="*/ 257579 w 608697"/>
                  <a:gd name="connsiteY69" fmla="*/ 328314 h 542084"/>
                  <a:gd name="connsiteX70" fmla="*/ 257579 w 608697"/>
                  <a:gd name="connsiteY70" fmla="*/ 305373 h 542084"/>
                  <a:gd name="connsiteX71" fmla="*/ 246017 w 608697"/>
                  <a:gd name="connsiteY71" fmla="*/ 293828 h 542084"/>
                  <a:gd name="connsiteX72" fmla="*/ 263397 w 608697"/>
                  <a:gd name="connsiteY72" fmla="*/ 157149 h 542084"/>
                  <a:gd name="connsiteX73" fmla="*/ 345301 w 608697"/>
                  <a:gd name="connsiteY73" fmla="*/ 157149 h 542084"/>
                  <a:gd name="connsiteX74" fmla="*/ 374766 w 608697"/>
                  <a:gd name="connsiteY74" fmla="*/ 186570 h 542084"/>
                  <a:gd name="connsiteX75" fmla="*/ 374766 w 608697"/>
                  <a:gd name="connsiteY75" fmla="*/ 224483 h 542084"/>
                  <a:gd name="connsiteX76" fmla="*/ 386999 w 608697"/>
                  <a:gd name="connsiteY76" fmla="*/ 227462 h 542084"/>
                  <a:gd name="connsiteX77" fmla="*/ 553939 w 608697"/>
                  <a:gd name="connsiteY77" fmla="*/ 431326 h 542084"/>
                  <a:gd name="connsiteX78" fmla="*/ 523132 w 608697"/>
                  <a:gd name="connsiteY78" fmla="*/ 524729 h 542084"/>
                  <a:gd name="connsiteX79" fmla="*/ 443019 w 608697"/>
                  <a:gd name="connsiteY79" fmla="*/ 542084 h 542084"/>
                  <a:gd name="connsiteX80" fmla="*/ 165680 w 608697"/>
                  <a:gd name="connsiteY80" fmla="*/ 542084 h 542084"/>
                  <a:gd name="connsiteX81" fmla="*/ 85566 w 608697"/>
                  <a:gd name="connsiteY81" fmla="*/ 524729 h 542084"/>
                  <a:gd name="connsiteX82" fmla="*/ 54759 w 608697"/>
                  <a:gd name="connsiteY82" fmla="*/ 431326 h 542084"/>
                  <a:gd name="connsiteX83" fmla="*/ 221700 w 608697"/>
                  <a:gd name="connsiteY83" fmla="*/ 227462 h 542084"/>
                  <a:gd name="connsiteX84" fmla="*/ 233933 w 608697"/>
                  <a:gd name="connsiteY84" fmla="*/ 224483 h 542084"/>
                  <a:gd name="connsiteX85" fmla="*/ 233933 w 608697"/>
                  <a:gd name="connsiteY85" fmla="*/ 186570 h 542084"/>
                  <a:gd name="connsiteX86" fmla="*/ 263397 w 608697"/>
                  <a:gd name="connsiteY86" fmla="*/ 157149 h 542084"/>
                  <a:gd name="connsiteX87" fmla="*/ 304349 w 608697"/>
                  <a:gd name="connsiteY87" fmla="*/ 0 h 542084"/>
                  <a:gd name="connsiteX88" fmla="*/ 608697 w 608697"/>
                  <a:gd name="connsiteY88" fmla="*/ 131760 h 542084"/>
                  <a:gd name="connsiteX89" fmla="*/ 608697 w 608697"/>
                  <a:gd name="connsiteY89" fmla="*/ 158127 h 542084"/>
                  <a:gd name="connsiteX90" fmla="*/ 548051 w 608697"/>
                  <a:gd name="connsiteY90" fmla="*/ 218682 h 542084"/>
                  <a:gd name="connsiteX91" fmla="*/ 463087 w 608697"/>
                  <a:gd name="connsiteY91" fmla="*/ 218682 h 542084"/>
                  <a:gd name="connsiteX92" fmla="*/ 402441 w 608697"/>
                  <a:gd name="connsiteY92" fmla="*/ 158127 h 542084"/>
                  <a:gd name="connsiteX93" fmla="*/ 402441 w 608697"/>
                  <a:gd name="connsiteY93" fmla="*/ 131760 h 542084"/>
                  <a:gd name="connsiteX94" fmla="*/ 402516 w 608697"/>
                  <a:gd name="connsiteY94" fmla="*/ 129898 h 542084"/>
                  <a:gd name="connsiteX95" fmla="*/ 206181 w 608697"/>
                  <a:gd name="connsiteY95" fmla="*/ 129898 h 542084"/>
                  <a:gd name="connsiteX96" fmla="*/ 206256 w 608697"/>
                  <a:gd name="connsiteY96" fmla="*/ 131760 h 542084"/>
                  <a:gd name="connsiteX97" fmla="*/ 206256 w 608697"/>
                  <a:gd name="connsiteY97" fmla="*/ 158127 h 542084"/>
                  <a:gd name="connsiteX98" fmla="*/ 145610 w 608697"/>
                  <a:gd name="connsiteY98" fmla="*/ 218682 h 542084"/>
                  <a:gd name="connsiteX99" fmla="*/ 60646 w 608697"/>
                  <a:gd name="connsiteY99" fmla="*/ 218682 h 542084"/>
                  <a:gd name="connsiteX100" fmla="*/ 0 w 608697"/>
                  <a:gd name="connsiteY100" fmla="*/ 158127 h 542084"/>
                  <a:gd name="connsiteX101" fmla="*/ 0 w 608697"/>
                  <a:gd name="connsiteY101" fmla="*/ 131760 h 542084"/>
                  <a:gd name="connsiteX102" fmla="*/ 304349 w 608697"/>
                  <a:gd name="connsiteY102" fmla="*/ 0 h 54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8697" h="542084">
                    <a:moveTo>
                      <a:pt x="362681" y="433337"/>
                    </a:moveTo>
                    <a:cubicBezTo>
                      <a:pt x="356341" y="433337"/>
                      <a:pt x="351119" y="438476"/>
                      <a:pt x="351119" y="444882"/>
                    </a:cubicBezTo>
                    <a:lnTo>
                      <a:pt x="351119" y="467823"/>
                    </a:lnTo>
                    <a:cubicBezTo>
                      <a:pt x="351119" y="474229"/>
                      <a:pt x="356341" y="479368"/>
                      <a:pt x="362681" y="479368"/>
                    </a:cubicBezTo>
                    <a:lnTo>
                      <a:pt x="385656" y="479368"/>
                    </a:lnTo>
                    <a:cubicBezTo>
                      <a:pt x="392071" y="479368"/>
                      <a:pt x="397218" y="474229"/>
                      <a:pt x="397218" y="467823"/>
                    </a:cubicBezTo>
                    <a:lnTo>
                      <a:pt x="397218" y="444882"/>
                    </a:lnTo>
                    <a:cubicBezTo>
                      <a:pt x="397218" y="438476"/>
                      <a:pt x="392071" y="433337"/>
                      <a:pt x="385656" y="433337"/>
                    </a:cubicBezTo>
                    <a:close/>
                    <a:moveTo>
                      <a:pt x="292862" y="433337"/>
                    </a:moveTo>
                    <a:cubicBezTo>
                      <a:pt x="286447" y="433337"/>
                      <a:pt x="281300" y="438476"/>
                      <a:pt x="281300" y="444882"/>
                    </a:cubicBezTo>
                    <a:lnTo>
                      <a:pt x="281300" y="467823"/>
                    </a:lnTo>
                    <a:cubicBezTo>
                      <a:pt x="281300" y="474229"/>
                      <a:pt x="286447" y="479368"/>
                      <a:pt x="292862" y="479368"/>
                    </a:cubicBezTo>
                    <a:lnTo>
                      <a:pt x="315837" y="479368"/>
                    </a:lnTo>
                    <a:cubicBezTo>
                      <a:pt x="322252" y="479368"/>
                      <a:pt x="327399" y="474229"/>
                      <a:pt x="327399" y="467823"/>
                    </a:cubicBezTo>
                    <a:lnTo>
                      <a:pt x="327399" y="444882"/>
                    </a:lnTo>
                    <a:cubicBezTo>
                      <a:pt x="327399" y="438476"/>
                      <a:pt x="322252" y="433337"/>
                      <a:pt x="315837" y="433337"/>
                    </a:cubicBezTo>
                    <a:close/>
                    <a:moveTo>
                      <a:pt x="222968" y="433337"/>
                    </a:moveTo>
                    <a:cubicBezTo>
                      <a:pt x="216627" y="433337"/>
                      <a:pt x="211480" y="438476"/>
                      <a:pt x="211480" y="444882"/>
                    </a:cubicBezTo>
                    <a:lnTo>
                      <a:pt x="211480" y="467823"/>
                    </a:lnTo>
                    <a:cubicBezTo>
                      <a:pt x="211480" y="474229"/>
                      <a:pt x="216627" y="479368"/>
                      <a:pt x="222968" y="479368"/>
                    </a:cubicBezTo>
                    <a:lnTo>
                      <a:pt x="246017" y="479368"/>
                    </a:lnTo>
                    <a:cubicBezTo>
                      <a:pt x="252358" y="479368"/>
                      <a:pt x="257579" y="474229"/>
                      <a:pt x="257579" y="467823"/>
                    </a:cubicBezTo>
                    <a:lnTo>
                      <a:pt x="257579" y="444882"/>
                    </a:lnTo>
                    <a:cubicBezTo>
                      <a:pt x="257579" y="438476"/>
                      <a:pt x="252358" y="433337"/>
                      <a:pt x="246017" y="433337"/>
                    </a:cubicBezTo>
                    <a:close/>
                    <a:moveTo>
                      <a:pt x="362681" y="363545"/>
                    </a:moveTo>
                    <a:cubicBezTo>
                      <a:pt x="356341" y="363545"/>
                      <a:pt x="351119" y="368759"/>
                      <a:pt x="351119" y="375090"/>
                    </a:cubicBezTo>
                    <a:lnTo>
                      <a:pt x="351119" y="398106"/>
                    </a:lnTo>
                    <a:cubicBezTo>
                      <a:pt x="351119" y="404437"/>
                      <a:pt x="356341" y="409651"/>
                      <a:pt x="362681" y="409651"/>
                    </a:cubicBezTo>
                    <a:lnTo>
                      <a:pt x="385656" y="409651"/>
                    </a:lnTo>
                    <a:cubicBezTo>
                      <a:pt x="392071" y="409651"/>
                      <a:pt x="397218" y="404437"/>
                      <a:pt x="397218" y="398106"/>
                    </a:cubicBezTo>
                    <a:lnTo>
                      <a:pt x="397218" y="375090"/>
                    </a:lnTo>
                    <a:cubicBezTo>
                      <a:pt x="397218" y="368759"/>
                      <a:pt x="392071" y="363545"/>
                      <a:pt x="385656" y="363545"/>
                    </a:cubicBezTo>
                    <a:close/>
                    <a:moveTo>
                      <a:pt x="292862" y="363545"/>
                    </a:moveTo>
                    <a:cubicBezTo>
                      <a:pt x="286447" y="363545"/>
                      <a:pt x="281300" y="368759"/>
                      <a:pt x="281300" y="375090"/>
                    </a:cubicBezTo>
                    <a:lnTo>
                      <a:pt x="281300" y="398106"/>
                    </a:lnTo>
                    <a:cubicBezTo>
                      <a:pt x="281300" y="404437"/>
                      <a:pt x="286447" y="409651"/>
                      <a:pt x="292862" y="409651"/>
                    </a:cubicBezTo>
                    <a:lnTo>
                      <a:pt x="315837" y="409651"/>
                    </a:lnTo>
                    <a:cubicBezTo>
                      <a:pt x="322252" y="409651"/>
                      <a:pt x="327399" y="404437"/>
                      <a:pt x="327399" y="398106"/>
                    </a:cubicBezTo>
                    <a:lnTo>
                      <a:pt x="327399" y="375090"/>
                    </a:lnTo>
                    <a:cubicBezTo>
                      <a:pt x="327399" y="368759"/>
                      <a:pt x="322252" y="363545"/>
                      <a:pt x="315837" y="363545"/>
                    </a:cubicBezTo>
                    <a:close/>
                    <a:moveTo>
                      <a:pt x="222968" y="363545"/>
                    </a:moveTo>
                    <a:cubicBezTo>
                      <a:pt x="216627" y="363545"/>
                      <a:pt x="211480" y="368759"/>
                      <a:pt x="211480" y="375090"/>
                    </a:cubicBezTo>
                    <a:lnTo>
                      <a:pt x="211480" y="398106"/>
                    </a:lnTo>
                    <a:cubicBezTo>
                      <a:pt x="211480" y="404437"/>
                      <a:pt x="216627" y="409651"/>
                      <a:pt x="222968" y="409651"/>
                    </a:cubicBezTo>
                    <a:lnTo>
                      <a:pt x="246017" y="409651"/>
                    </a:lnTo>
                    <a:cubicBezTo>
                      <a:pt x="252358" y="409651"/>
                      <a:pt x="257579" y="404437"/>
                      <a:pt x="257579" y="398106"/>
                    </a:cubicBezTo>
                    <a:lnTo>
                      <a:pt x="257579" y="375090"/>
                    </a:lnTo>
                    <a:cubicBezTo>
                      <a:pt x="257579" y="368759"/>
                      <a:pt x="252358" y="363545"/>
                      <a:pt x="246017" y="363545"/>
                    </a:cubicBezTo>
                    <a:close/>
                    <a:moveTo>
                      <a:pt x="362681" y="293828"/>
                    </a:moveTo>
                    <a:cubicBezTo>
                      <a:pt x="356341" y="293828"/>
                      <a:pt x="351119" y="298967"/>
                      <a:pt x="351119" y="305373"/>
                    </a:cubicBezTo>
                    <a:lnTo>
                      <a:pt x="351119" y="328314"/>
                    </a:lnTo>
                    <a:cubicBezTo>
                      <a:pt x="351119" y="334720"/>
                      <a:pt x="356341" y="339859"/>
                      <a:pt x="362681" y="339859"/>
                    </a:cubicBezTo>
                    <a:lnTo>
                      <a:pt x="385656" y="339859"/>
                    </a:lnTo>
                    <a:cubicBezTo>
                      <a:pt x="392071" y="339859"/>
                      <a:pt x="397218" y="334720"/>
                      <a:pt x="397218" y="328314"/>
                    </a:cubicBezTo>
                    <a:lnTo>
                      <a:pt x="397218" y="305373"/>
                    </a:lnTo>
                    <a:cubicBezTo>
                      <a:pt x="397218" y="298967"/>
                      <a:pt x="392071" y="293828"/>
                      <a:pt x="385656" y="293828"/>
                    </a:cubicBezTo>
                    <a:close/>
                    <a:moveTo>
                      <a:pt x="292862" y="293828"/>
                    </a:moveTo>
                    <a:cubicBezTo>
                      <a:pt x="286447" y="293828"/>
                      <a:pt x="281300" y="298967"/>
                      <a:pt x="281300" y="305373"/>
                    </a:cubicBezTo>
                    <a:lnTo>
                      <a:pt x="281300" y="328314"/>
                    </a:lnTo>
                    <a:cubicBezTo>
                      <a:pt x="281300" y="334720"/>
                      <a:pt x="286447" y="339859"/>
                      <a:pt x="292862" y="339859"/>
                    </a:cubicBezTo>
                    <a:lnTo>
                      <a:pt x="315837" y="339859"/>
                    </a:lnTo>
                    <a:cubicBezTo>
                      <a:pt x="322252" y="339859"/>
                      <a:pt x="327399" y="334720"/>
                      <a:pt x="327399" y="328314"/>
                    </a:cubicBezTo>
                    <a:lnTo>
                      <a:pt x="327399" y="305373"/>
                    </a:lnTo>
                    <a:cubicBezTo>
                      <a:pt x="327399" y="298967"/>
                      <a:pt x="322252" y="293828"/>
                      <a:pt x="315837" y="293828"/>
                    </a:cubicBezTo>
                    <a:close/>
                    <a:moveTo>
                      <a:pt x="222968" y="293828"/>
                    </a:moveTo>
                    <a:cubicBezTo>
                      <a:pt x="216627" y="293828"/>
                      <a:pt x="211480" y="298967"/>
                      <a:pt x="211480" y="305373"/>
                    </a:cubicBezTo>
                    <a:lnTo>
                      <a:pt x="211480" y="328314"/>
                    </a:lnTo>
                    <a:cubicBezTo>
                      <a:pt x="211480" y="334720"/>
                      <a:pt x="216627" y="339859"/>
                      <a:pt x="222968" y="339859"/>
                    </a:cubicBezTo>
                    <a:lnTo>
                      <a:pt x="246017" y="339859"/>
                    </a:lnTo>
                    <a:cubicBezTo>
                      <a:pt x="252358" y="339859"/>
                      <a:pt x="257579" y="334720"/>
                      <a:pt x="257579" y="328314"/>
                    </a:cubicBezTo>
                    <a:lnTo>
                      <a:pt x="257579" y="305373"/>
                    </a:lnTo>
                    <a:cubicBezTo>
                      <a:pt x="257579" y="298967"/>
                      <a:pt x="252358" y="293828"/>
                      <a:pt x="246017" y="293828"/>
                    </a:cubicBezTo>
                    <a:close/>
                    <a:moveTo>
                      <a:pt x="263397" y="157149"/>
                    </a:moveTo>
                    <a:lnTo>
                      <a:pt x="345301" y="157149"/>
                    </a:lnTo>
                    <a:cubicBezTo>
                      <a:pt x="361562" y="157149"/>
                      <a:pt x="374766" y="170407"/>
                      <a:pt x="374766" y="186570"/>
                    </a:cubicBezTo>
                    <a:lnTo>
                      <a:pt x="374766" y="224483"/>
                    </a:lnTo>
                    <a:lnTo>
                      <a:pt x="386999" y="227462"/>
                    </a:lnTo>
                    <a:cubicBezTo>
                      <a:pt x="537678" y="264406"/>
                      <a:pt x="553939" y="382315"/>
                      <a:pt x="553939" y="431326"/>
                    </a:cubicBezTo>
                    <a:cubicBezTo>
                      <a:pt x="553939" y="478400"/>
                      <a:pt x="543869" y="509013"/>
                      <a:pt x="523132" y="524729"/>
                    </a:cubicBezTo>
                    <a:cubicBezTo>
                      <a:pt x="502992" y="539998"/>
                      <a:pt x="472781" y="542084"/>
                      <a:pt x="443019" y="542084"/>
                    </a:cubicBezTo>
                    <a:lnTo>
                      <a:pt x="165680" y="542084"/>
                    </a:lnTo>
                    <a:cubicBezTo>
                      <a:pt x="135917" y="542084"/>
                      <a:pt x="105707" y="539998"/>
                      <a:pt x="85566" y="524729"/>
                    </a:cubicBezTo>
                    <a:cubicBezTo>
                      <a:pt x="64829" y="509013"/>
                      <a:pt x="54759" y="478400"/>
                      <a:pt x="54759" y="431326"/>
                    </a:cubicBezTo>
                    <a:cubicBezTo>
                      <a:pt x="54759" y="382315"/>
                      <a:pt x="71021" y="264406"/>
                      <a:pt x="221700" y="227462"/>
                    </a:cubicBezTo>
                    <a:lnTo>
                      <a:pt x="233933" y="224483"/>
                    </a:lnTo>
                    <a:lnTo>
                      <a:pt x="233933" y="186570"/>
                    </a:lnTo>
                    <a:cubicBezTo>
                      <a:pt x="233933" y="170407"/>
                      <a:pt x="247136" y="157149"/>
                      <a:pt x="263397" y="157149"/>
                    </a:cubicBezTo>
                    <a:close/>
                    <a:moveTo>
                      <a:pt x="304349" y="0"/>
                    </a:moveTo>
                    <a:cubicBezTo>
                      <a:pt x="499341" y="0"/>
                      <a:pt x="608697" y="60555"/>
                      <a:pt x="608697" y="131760"/>
                    </a:cubicBezTo>
                    <a:lnTo>
                      <a:pt x="608697" y="158127"/>
                    </a:lnTo>
                    <a:cubicBezTo>
                      <a:pt x="608697" y="191570"/>
                      <a:pt x="581545" y="218682"/>
                      <a:pt x="548051" y="218682"/>
                    </a:cubicBezTo>
                    <a:lnTo>
                      <a:pt x="463087" y="218682"/>
                    </a:lnTo>
                    <a:cubicBezTo>
                      <a:pt x="429594" y="218682"/>
                      <a:pt x="402441" y="191570"/>
                      <a:pt x="402441" y="158127"/>
                    </a:cubicBezTo>
                    <a:lnTo>
                      <a:pt x="402441" y="131760"/>
                    </a:lnTo>
                    <a:cubicBezTo>
                      <a:pt x="402441" y="131165"/>
                      <a:pt x="402516" y="130569"/>
                      <a:pt x="402516" y="129898"/>
                    </a:cubicBezTo>
                    <a:lnTo>
                      <a:pt x="206181" y="129898"/>
                    </a:lnTo>
                    <a:cubicBezTo>
                      <a:pt x="206181" y="130569"/>
                      <a:pt x="206256" y="131165"/>
                      <a:pt x="206256" y="131760"/>
                    </a:cubicBezTo>
                    <a:lnTo>
                      <a:pt x="206256" y="158127"/>
                    </a:lnTo>
                    <a:cubicBezTo>
                      <a:pt x="206256" y="191570"/>
                      <a:pt x="179103" y="218682"/>
                      <a:pt x="145610" y="218682"/>
                    </a:cubicBezTo>
                    <a:lnTo>
                      <a:pt x="60646" y="218682"/>
                    </a:lnTo>
                    <a:cubicBezTo>
                      <a:pt x="27152" y="218682"/>
                      <a:pt x="0" y="191570"/>
                      <a:pt x="0" y="158127"/>
                    </a:cubicBezTo>
                    <a:lnTo>
                      <a:pt x="0" y="131760"/>
                    </a:lnTo>
                    <a:cubicBezTo>
                      <a:pt x="0" y="60480"/>
                      <a:pt x="109357" y="0"/>
                      <a:pt x="30434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ld-telephone_72355"/>
              <p:cNvSpPr/>
              <p:nvPr/>
            </p:nvSpPr>
            <p:spPr>
              <a:xfrm>
                <a:off x="11319773" y="3799630"/>
                <a:ext cx="427377" cy="380606"/>
              </a:xfrm>
              <a:custGeom>
                <a:avLst/>
                <a:gdLst>
                  <a:gd name="connsiteX0" fmla="*/ 362681 w 608697"/>
                  <a:gd name="connsiteY0" fmla="*/ 433337 h 542084"/>
                  <a:gd name="connsiteX1" fmla="*/ 351119 w 608697"/>
                  <a:gd name="connsiteY1" fmla="*/ 444882 h 542084"/>
                  <a:gd name="connsiteX2" fmla="*/ 351119 w 608697"/>
                  <a:gd name="connsiteY2" fmla="*/ 467823 h 542084"/>
                  <a:gd name="connsiteX3" fmla="*/ 362681 w 608697"/>
                  <a:gd name="connsiteY3" fmla="*/ 479368 h 542084"/>
                  <a:gd name="connsiteX4" fmla="*/ 385656 w 608697"/>
                  <a:gd name="connsiteY4" fmla="*/ 479368 h 542084"/>
                  <a:gd name="connsiteX5" fmla="*/ 397218 w 608697"/>
                  <a:gd name="connsiteY5" fmla="*/ 467823 h 542084"/>
                  <a:gd name="connsiteX6" fmla="*/ 397218 w 608697"/>
                  <a:gd name="connsiteY6" fmla="*/ 444882 h 542084"/>
                  <a:gd name="connsiteX7" fmla="*/ 385656 w 608697"/>
                  <a:gd name="connsiteY7" fmla="*/ 433337 h 542084"/>
                  <a:gd name="connsiteX8" fmla="*/ 292862 w 608697"/>
                  <a:gd name="connsiteY8" fmla="*/ 433337 h 542084"/>
                  <a:gd name="connsiteX9" fmla="*/ 281300 w 608697"/>
                  <a:gd name="connsiteY9" fmla="*/ 444882 h 542084"/>
                  <a:gd name="connsiteX10" fmla="*/ 281300 w 608697"/>
                  <a:gd name="connsiteY10" fmla="*/ 467823 h 542084"/>
                  <a:gd name="connsiteX11" fmla="*/ 292862 w 608697"/>
                  <a:gd name="connsiteY11" fmla="*/ 479368 h 542084"/>
                  <a:gd name="connsiteX12" fmla="*/ 315837 w 608697"/>
                  <a:gd name="connsiteY12" fmla="*/ 479368 h 542084"/>
                  <a:gd name="connsiteX13" fmla="*/ 327399 w 608697"/>
                  <a:gd name="connsiteY13" fmla="*/ 467823 h 542084"/>
                  <a:gd name="connsiteX14" fmla="*/ 327399 w 608697"/>
                  <a:gd name="connsiteY14" fmla="*/ 444882 h 542084"/>
                  <a:gd name="connsiteX15" fmla="*/ 315837 w 608697"/>
                  <a:gd name="connsiteY15" fmla="*/ 433337 h 542084"/>
                  <a:gd name="connsiteX16" fmla="*/ 222968 w 608697"/>
                  <a:gd name="connsiteY16" fmla="*/ 433337 h 542084"/>
                  <a:gd name="connsiteX17" fmla="*/ 211480 w 608697"/>
                  <a:gd name="connsiteY17" fmla="*/ 444882 h 542084"/>
                  <a:gd name="connsiteX18" fmla="*/ 211480 w 608697"/>
                  <a:gd name="connsiteY18" fmla="*/ 467823 h 542084"/>
                  <a:gd name="connsiteX19" fmla="*/ 222968 w 608697"/>
                  <a:gd name="connsiteY19" fmla="*/ 479368 h 542084"/>
                  <a:gd name="connsiteX20" fmla="*/ 246017 w 608697"/>
                  <a:gd name="connsiteY20" fmla="*/ 479368 h 542084"/>
                  <a:gd name="connsiteX21" fmla="*/ 257579 w 608697"/>
                  <a:gd name="connsiteY21" fmla="*/ 467823 h 542084"/>
                  <a:gd name="connsiteX22" fmla="*/ 257579 w 608697"/>
                  <a:gd name="connsiteY22" fmla="*/ 444882 h 542084"/>
                  <a:gd name="connsiteX23" fmla="*/ 246017 w 608697"/>
                  <a:gd name="connsiteY23" fmla="*/ 433337 h 542084"/>
                  <a:gd name="connsiteX24" fmla="*/ 362681 w 608697"/>
                  <a:gd name="connsiteY24" fmla="*/ 363545 h 542084"/>
                  <a:gd name="connsiteX25" fmla="*/ 351119 w 608697"/>
                  <a:gd name="connsiteY25" fmla="*/ 375090 h 542084"/>
                  <a:gd name="connsiteX26" fmla="*/ 351119 w 608697"/>
                  <a:gd name="connsiteY26" fmla="*/ 398106 h 542084"/>
                  <a:gd name="connsiteX27" fmla="*/ 362681 w 608697"/>
                  <a:gd name="connsiteY27" fmla="*/ 409651 h 542084"/>
                  <a:gd name="connsiteX28" fmla="*/ 385656 w 608697"/>
                  <a:gd name="connsiteY28" fmla="*/ 409651 h 542084"/>
                  <a:gd name="connsiteX29" fmla="*/ 397218 w 608697"/>
                  <a:gd name="connsiteY29" fmla="*/ 398106 h 542084"/>
                  <a:gd name="connsiteX30" fmla="*/ 397218 w 608697"/>
                  <a:gd name="connsiteY30" fmla="*/ 375090 h 542084"/>
                  <a:gd name="connsiteX31" fmla="*/ 385656 w 608697"/>
                  <a:gd name="connsiteY31" fmla="*/ 363545 h 542084"/>
                  <a:gd name="connsiteX32" fmla="*/ 292862 w 608697"/>
                  <a:gd name="connsiteY32" fmla="*/ 363545 h 542084"/>
                  <a:gd name="connsiteX33" fmla="*/ 281300 w 608697"/>
                  <a:gd name="connsiteY33" fmla="*/ 375090 h 542084"/>
                  <a:gd name="connsiteX34" fmla="*/ 281300 w 608697"/>
                  <a:gd name="connsiteY34" fmla="*/ 398106 h 542084"/>
                  <a:gd name="connsiteX35" fmla="*/ 292862 w 608697"/>
                  <a:gd name="connsiteY35" fmla="*/ 409651 h 542084"/>
                  <a:gd name="connsiteX36" fmla="*/ 315837 w 608697"/>
                  <a:gd name="connsiteY36" fmla="*/ 409651 h 542084"/>
                  <a:gd name="connsiteX37" fmla="*/ 327399 w 608697"/>
                  <a:gd name="connsiteY37" fmla="*/ 398106 h 542084"/>
                  <a:gd name="connsiteX38" fmla="*/ 327399 w 608697"/>
                  <a:gd name="connsiteY38" fmla="*/ 375090 h 542084"/>
                  <a:gd name="connsiteX39" fmla="*/ 315837 w 608697"/>
                  <a:gd name="connsiteY39" fmla="*/ 363545 h 542084"/>
                  <a:gd name="connsiteX40" fmla="*/ 222968 w 608697"/>
                  <a:gd name="connsiteY40" fmla="*/ 363545 h 542084"/>
                  <a:gd name="connsiteX41" fmla="*/ 211480 w 608697"/>
                  <a:gd name="connsiteY41" fmla="*/ 375090 h 542084"/>
                  <a:gd name="connsiteX42" fmla="*/ 211480 w 608697"/>
                  <a:gd name="connsiteY42" fmla="*/ 398106 h 542084"/>
                  <a:gd name="connsiteX43" fmla="*/ 222968 w 608697"/>
                  <a:gd name="connsiteY43" fmla="*/ 409651 h 542084"/>
                  <a:gd name="connsiteX44" fmla="*/ 246017 w 608697"/>
                  <a:gd name="connsiteY44" fmla="*/ 409651 h 542084"/>
                  <a:gd name="connsiteX45" fmla="*/ 257579 w 608697"/>
                  <a:gd name="connsiteY45" fmla="*/ 398106 h 542084"/>
                  <a:gd name="connsiteX46" fmla="*/ 257579 w 608697"/>
                  <a:gd name="connsiteY46" fmla="*/ 375090 h 542084"/>
                  <a:gd name="connsiteX47" fmla="*/ 246017 w 608697"/>
                  <a:gd name="connsiteY47" fmla="*/ 363545 h 542084"/>
                  <a:gd name="connsiteX48" fmla="*/ 362681 w 608697"/>
                  <a:gd name="connsiteY48" fmla="*/ 293828 h 542084"/>
                  <a:gd name="connsiteX49" fmla="*/ 351119 w 608697"/>
                  <a:gd name="connsiteY49" fmla="*/ 305373 h 542084"/>
                  <a:gd name="connsiteX50" fmla="*/ 351119 w 608697"/>
                  <a:gd name="connsiteY50" fmla="*/ 328314 h 542084"/>
                  <a:gd name="connsiteX51" fmla="*/ 362681 w 608697"/>
                  <a:gd name="connsiteY51" fmla="*/ 339859 h 542084"/>
                  <a:gd name="connsiteX52" fmla="*/ 385656 w 608697"/>
                  <a:gd name="connsiteY52" fmla="*/ 339859 h 542084"/>
                  <a:gd name="connsiteX53" fmla="*/ 397218 w 608697"/>
                  <a:gd name="connsiteY53" fmla="*/ 328314 h 542084"/>
                  <a:gd name="connsiteX54" fmla="*/ 397218 w 608697"/>
                  <a:gd name="connsiteY54" fmla="*/ 305373 h 542084"/>
                  <a:gd name="connsiteX55" fmla="*/ 385656 w 608697"/>
                  <a:gd name="connsiteY55" fmla="*/ 293828 h 542084"/>
                  <a:gd name="connsiteX56" fmla="*/ 292862 w 608697"/>
                  <a:gd name="connsiteY56" fmla="*/ 293828 h 542084"/>
                  <a:gd name="connsiteX57" fmla="*/ 281300 w 608697"/>
                  <a:gd name="connsiteY57" fmla="*/ 305373 h 542084"/>
                  <a:gd name="connsiteX58" fmla="*/ 281300 w 608697"/>
                  <a:gd name="connsiteY58" fmla="*/ 328314 h 542084"/>
                  <a:gd name="connsiteX59" fmla="*/ 292862 w 608697"/>
                  <a:gd name="connsiteY59" fmla="*/ 339859 h 542084"/>
                  <a:gd name="connsiteX60" fmla="*/ 315837 w 608697"/>
                  <a:gd name="connsiteY60" fmla="*/ 339859 h 542084"/>
                  <a:gd name="connsiteX61" fmla="*/ 327399 w 608697"/>
                  <a:gd name="connsiteY61" fmla="*/ 328314 h 542084"/>
                  <a:gd name="connsiteX62" fmla="*/ 327399 w 608697"/>
                  <a:gd name="connsiteY62" fmla="*/ 305373 h 542084"/>
                  <a:gd name="connsiteX63" fmla="*/ 315837 w 608697"/>
                  <a:gd name="connsiteY63" fmla="*/ 293828 h 542084"/>
                  <a:gd name="connsiteX64" fmla="*/ 222968 w 608697"/>
                  <a:gd name="connsiteY64" fmla="*/ 293828 h 542084"/>
                  <a:gd name="connsiteX65" fmla="*/ 211480 w 608697"/>
                  <a:gd name="connsiteY65" fmla="*/ 305373 h 542084"/>
                  <a:gd name="connsiteX66" fmla="*/ 211480 w 608697"/>
                  <a:gd name="connsiteY66" fmla="*/ 328314 h 542084"/>
                  <a:gd name="connsiteX67" fmla="*/ 222968 w 608697"/>
                  <a:gd name="connsiteY67" fmla="*/ 339859 h 542084"/>
                  <a:gd name="connsiteX68" fmla="*/ 246017 w 608697"/>
                  <a:gd name="connsiteY68" fmla="*/ 339859 h 542084"/>
                  <a:gd name="connsiteX69" fmla="*/ 257579 w 608697"/>
                  <a:gd name="connsiteY69" fmla="*/ 328314 h 542084"/>
                  <a:gd name="connsiteX70" fmla="*/ 257579 w 608697"/>
                  <a:gd name="connsiteY70" fmla="*/ 305373 h 542084"/>
                  <a:gd name="connsiteX71" fmla="*/ 246017 w 608697"/>
                  <a:gd name="connsiteY71" fmla="*/ 293828 h 542084"/>
                  <a:gd name="connsiteX72" fmla="*/ 263397 w 608697"/>
                  <a:gd name="connsiteY72" fmla="*/ 157149 h 542084"/>
                  <a:gd name="connsiteX73" fmla="*/ 345301 w 608697"/>
                  <a:gd name="connsiteY73" fmla="*/ 157149 h 542084"/>
                  <a:gd name="connsiteX74" fmla="*/ 374766 w 608697"/>
                  <a:gd name="connsiteY74" fmla="*/ 186570 h 542084"/>
                  <a:gd name="connsiteX75" fmla="*/ 374766 w 608697"/>
                  <a:gd name="connsiteY75" fmla="*/ 224483 h 542084"/>
                  <a:gd name="connsiteX76" fmla="*/ 386999 w 608697"/>
                  <a:gd name="connsiteY76" fmla="*/ 227462 h 542084"/>
                  <a:gd name="connsiteX77" fmla="*/ 553939 w 608697"/>
                  <a:gd name="connsiteY77" fmla="*/ 431326 h 542084"/>
                  <a:gd name="connsiteX78" fmla="*/ 523132 w 608697"/>
                  <a:gd name="connsiteY78" fmla="*/ 524729 h 542084"/>
                  <a:gd name="connsiteX79" fmla="*/ 443019 w 608697"/>
                  <a:gd name="connsiteY79" fmla="*/ 542084 h 542084"/>
                  <a:gd name="connsiteX80" fmla="*/ 165680 w 608697"/>
                  <a:gd name="connsiteY80" fmla="*/ 542084 h 542084"/>
                  <a:gd name="connsiteX81" fmla="*/ 85566 w 608697"/>
                  <a:gd name="connsiteY81" fmla="*/ 524729 h 542084"/>
                  <a:gd name="connsiteX82" fmla="*/ 54759 w 608697"/>
                  <a:gd name="connsiteY82" fmla="*/ 431326 h 542084"/>
                  <a:gd name="connsiteX83" fmla="*/ 221700 w 608697"/>
                  <a:gd name="connsiteY83" fmla="*/ 227462 h 542084"/>
                  <a:gd name="connsiteX84" fmla="*/ 233933 w 608697"/>
                  <a:gd name="connsiteY84" fmla="*/ 224483 h 542084"/>
                  <a:gd name="connsiteX85" fmla="*/ 233933 w 608697"/>
                  <a:gd name="connsiteY85" fmla="*/ 186570 h 542084"/>
                  <a:gd name="connsiteX86" fmla="*/ 263397 w 608697"/>
                  <a:gd name="connsiteY86" fmla="*/ 157149 h 542084"/>
                  <a:gd name="connsiteX87" fmla="*/ 304349 w 608697"/>
                  <a:gd name="connsiteY87" fmla="*/ 0 h 542084"/>
                  <a:gd name="connsiteX88" fmla="*/ 608697 w 608697"/>
                  <a:gd name="connsiteY88" fmla="*/ 131760 h 542084"/>
                  <a:gd name="connsiteX89" fmla="*/ 608697 w 608697"/>
                  <a:gd name="connsiteY89" fmla="*/ 158127 h 542084"/>
                  <a:gd name="connsiteX90" fmla="*/ 548051 w 608697"/>
                  <a:gd name="connsiteY90" fmla="*/ 218682 h 542084"/>
                  <a:gd name="connsiteX91" fmla="*/ 463087 w 608697"/>
                  <a:gd name="connsiteY91" fmla="*/ 218682 h 542084"/>
                  <a:gd name="connsiteX92" fmla="*/ 402441 w 608697"/>
                  <a:gd name="connsiteY92" fmla="*/ 158127 h 542084"/>
                  <a:gd name="connsiteX93" fmla="*/ 402441 w 608697"/>
                  <a:gd name="connsiteY93" fmla="*/ 131760 h 542084"/>
                  <a:gd name="connsiteX94" fmla="*/ 402516 w 608697"/>
                  <a:gd name="connsiteY94" fmla="*/ 129898 h 542084"/>
                  <a:gd name="connsiteX95" fmla="*/ 206181 w 608697"/>
                  <a:gd name="connsiteY95" fmla="*/ 129898 h 542084"/>
                  <a:gd name="connsiteX96" fmla="*/ 206256 w 608697"/>
                  <a:gd name="connsiteY96" fmla="*/ 131760 h 542084"/>
                  <a:gd name="connsiteX97" fmla="*/ 206256 w 608697"/>
                  <a:gd name="connsiteY97" fmla="*/ 158127 h 542084"/>
                  <a:gd name="connsiteX98" fmla="*/ 145610 w 608697"/>
                  <a:gd name="connsiteY98" fmla="*/ 218682 h 542084"/>
                  <a:gd name="connsiteX99" fmla="*/ 60646 w 608697"/>
                  <a:gd name="connsiteY99" fmla="*/ 218682 h 542084"/>
                  <a:gd name="connsiteX100" fmla="*/ 0 w 608697"/>
                  <a:gd name="connsiteY100" fmla="*/ 158127 h 542084"/>
                  <a:gd name="connsiteX101" fmla="*/ 0 w 608697"/>
                  <a:gd name="connsiteY101" fmla="*/ 131760 h 542084"/>
                  <a:gd name="connsiteX102" fmla="*/ 304349 w 608697"/>
                  <a:gd name="connsiteY102" fmla="*/ 0 h 54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8697" h="542084">
                    <a:moveTo>
                      <a:pt x="362681" y="433337"/>
                    </a:moveTo>
                    <a:cubicBezTo>
                      <a:pt x="356341" y="433337"/>
                      <a:pt x="351119" y="438476"/>
                      <a:pt x="351119" y="444882"/>
                    </a:cubicBezTo>
                    <a:lnTo>
                      <a:pt x="351119" y="467823"/>
                    </a:lnTo>
                    <a:cubicBezTo>
                      <a:pt x="351119" y="474229"/>
                      <a:pt x="356341" y="479368"/>
                      <a:pt x="362681" y="479368"/>
                    </a:cubicBezTo>
                    <a:lnTo>
                      <a:pt x="385656" y="479368"/>
                    </a:lnTo>
                    <a:cubicBezTo>
                      <a:pt x="392071" y="479368"/>
                      <a:pt x="397218" y="474229"/>
                      <a:pt x="397218" y="467823"/>
                    </a:cubicBezTo>
                    <a:lnTo>
                      <a:pt x="397218" y="444882"/>
                    </a:lnTo>
                    <a:cubicBezTo>
                      <a:pt x="397218" y="438476"/>
                      <a:pt x="392071" y="433337"/>
                      <a:pt x="385656" y="433337"/>
                    </a:cubicBezTo>
                    <a:close/>
                    <a:moveTo>
                      <a:pt x="292862" y="433337"/>
                    </a:moveTo>
                    <a:cubicBezTo>
                      <a:pt x="286447" y="433337"/>
                      <a:pt x="281300" y="438476"/>
                      <a:pt x="281300" y="444882"/>
                    </a:cubicBezTo>
                    <a:lnTo>
                      <a:pt x="281300" y="467823"/>
                    </a:lnTo>
                    <a:cubicBezTo>
                      <a:pt x="281300" y="474229"/>
                      <a:pt x="286447" y="479368"/>
                      <a:pt x="292862" y="479368"/>
                    </a:cubicBezTo>
                    <a:lnTo>
                      <a:pt x="315837" y="479368"/>
                    </a:lnTo>
                    <a:cubicBezTo>
                      <a:pt x="322252" y="479368"/>
                      <a:pt x="327399" y="474229"/>
                      <a:pt x="327399" y="467823"/>
                    </a:cubicBezTo>
                    <a:lnTo>
                      <a:pt x="327399" y="444882"/>
                    </a:lnTo>
                    <a:cubicBezTo>
                      <a:pt x="327399" y="438476"/>
                      <a:pt x="322252" y="433337"/>
                      <a:pt x="315837" y="433337"/>
                    </a:cubicBezTo>
                    <a:close/>
                    <a:moveTo>
                      <a:pt x="222968" y="433337"/>
                    </a:moveTo>
                    <a:cubicBezTo>
                      <a:pt x="216627" y="433337"/>
                      <a:pt x="211480" y="438476"/>
                      <a:pt x="211480" y="444882"/>
                    </a:cubicBezTo>
                    <a:lnTo>
                      <a:pt x="211480" y="467823"/>
                    </a:lnTo>
                    <a:cubicBezTo>
                      <a:pt x="211480" y="474229"/>
                      <a:pt x="216627" y="479368"/>
                      <a:pt x="222968" y="479368"/>
                    </a:cubicBezTo>
                    <a:lnTo>
                      <a:pt x="246017" y="479368"/>
                    </a:lnTo>
                    <a:cubicBezTo>
                      <a:pt x="252358" y="479368"/>
                      <a:pt x="257579" y="474229"/>
                      <a:pt x="257579" y="467823"/>
                    </a:cubicBezTo>
                    <a:lnTo>
                      <a:pt x="257579" y="444882"/>
                    </a:lnTo>
                    <a:cubicBezTo>
                      <a:pt x="257579" y="438476"/>
                      <a:pt x="252358" y="433337"/>
                      <a:pt x="246017" y="433337"/>
                    </a:cubicBezTo>
                    <a:close/>
                    <a:moveTo>
                      <a:pt x="362681" y="363545"/>
                    </a:moveTo>
                    <a:cubicBezTo>
                      <a:pt x="356341" y="363545"/>
                      <a:pt x="351119" y="368759"/>
                      <a:pt x="351119" y="375090"/>
                    </a:cubicBezTo>
                    <a:lnTo>
                      <a:pt x="351119" y="398106"/>
                    </a:lnTo>
                    <a:cubicBezTo>
                      <a:pt x="351119" y="404437"/>
                      <a:pt x="356341" y="409651"/>
                      <a:pt x="362681" y="409651"/>
                    </a:cubicBezTo>
                    <a:lnTo>
                      <a:pt x="385656" y="409651"/>
                    </a:lnTo>
                    <a:cubicBezTo>
                      <a:pt x="392071" y="409651"/>
                      <a:pt x="397218" y="404437"/>
                      <a:pt x="397218" y="398106"/>
                    </a:cubicBezTo>
                    <a:lnTo>
                      <a:pt x="397218" y="375090"/>
                    </a:lnTo>
                    <a:cubicBezTo>
                      <a:pt x="397218" y="368759"/>
                      <a:pt x="392071" y="363545"/>
                      <a:pt x="385656" y="363545"/>
                    </a:cubicBezTo>
                    <a:close/>
                    <a:moveTo>
                      <a:pt x="292862" y="363545"/>
                    </a:moveTo>
                    <a:cubicBezTo>
                      <a:pt x="286447" y="363545"/>
                      <a:pt x="281300" y="368759"/>
                      <a:pt x="281300" y="375090"/>
                    </a:cubicBezTo>
                    <a:lnTo>
                      <a:pt x="281300" y="398106"/>
                    </a:lnTo>
                    <a:cubicBezTo>
                      <a:pt x="281300" y="404437"/>
                      <a:pt x="286447" y="409651"/>
                      <a:pt x="292862" y="409651"/>
                    </a:cubicBezTo>
                    <a:lnTo>
                      <a:pt x="315837" y="409651"/>
                    </a:lnTo>
                    <a:cubicBezTo>
                      <a:pt x="322252" y="409651"/>
                      <a:pt x="327399" y="404437"/>
                      <a:pt x="327399" y="398106"/>
                    </a:cubicBezTo>
                    <a:lnTo>
                      <a:pt x="327399" y="375090"/>
                    </a:lnTo>
                    <a:cubicBezTo>
                      <a:pt x="327399" y="368759"/>
                      <a:pt x="322252" y="363545"/>
                      <a:pt x="315837" y="363545"/>
                    </a:cubicBezTo>
                    <a:close/>
                    <a:moveTo>
                      <a:pt x="222968" y="363545"/>
                    </a:moveTo>
                    <a:cubicBezTo>
                      <a:pt x="216627" y="363545"/>
                      <a:pt x="211480" y="368759"/>
                      <a:pt x="211480" y="375090"/>
                    </a:cubicBezTo>
                    <a:lnTo>
                      <a:pt x="211480" y="398106"/>
                    </a:lnTo>
                    <a:cubicBezTo>
                      <a:pt x="211480" y="404437"/>
                      <a:pt x="216627" y="409651"/>
                      <a:pt x="222968" y="409651"/>
                    </a:cubicBezTo>
                    <a:lnTo>
                      <a:pt x="246017" y="409651"/>
                    </a:lnTo>
                    <a:cubicBezTo>
                      <a:pt x="252358" y="409651"/>
                      <a:pt x="257579" y="404437"/>
                      <a:pt x="257579" y="398106"/>
                    </a:cubicBezTo>
                    <a:lnTo>
                      <a:pt x="257579" y="375090"/>
                    </a:lnTo>
                    <a:cubicBezTo>
                      <a:pt x="257579" y="368759"/>
                      <a:pt x="252358" y="363545"/>
                      <a:pt x="246017" y="363545"/>
                    </a:cubicBezTo>
                    <a:close/>
                    <a:moveTo>
                      <a:pt x="362681" y="293828"/>
                    </a:moveTo>
                    <a:cubicBezTo>
                      <a:pt x="356341" y="293828"/>
                      <a:pt x="351119" y="298967"/>
                      <a:pt x="351119" y="305373"/>
                    </a:cubicBezTo>
                    <a:lnTo>
                      <a:pt x="351119" y="328314"/>
                    </a:lnTo>
                    <a:cubicBezTo>
                      <a:pt x="351119" y="334720"/>
                      <a:pt x="356341" y="339859"/>
                      <a:pt x="362681" y="339859"/>
                    </a:cubicBezTo>
                    <a:lnTo>
                      <a:pt x="385656" y="339859"/>
                    </a:lnTo>
                    <a:cubicBezTo>
                      <a:pt x="392071" y="339859"/>
                      <a:pt x="397218" y="334720"/>
                      <a:pt x="397218" y="328314"/>
                    </a:cubicBezTo>
                    <a:lnTo>
                      <a:pt x="397218" y="305373"/>
                    </a:lnTo>
                    <a:cubicBezTo>
                      <a:pt x="397218" y="298967"/>
                      <a:pt x="392071" y="293828"/>
                      <a:pt x="385656" y="293828"/>
                    </a:cubicBezTo>
                    <a:close/>
                    <a:moveTo>
                      <a:pt x="292862" y="293828"/>
                    </a:moveTo>
                    <a:cubicBezTo>
                      <a:pt x="286447" y="293828"/>
                      <a:pt x="281300" y="298967"/>
                      <a:pt x="281300" y="305373"/>
                    </a:cubicBezTo>
                    <a:lnTo>
                      <a:pt x="281300" y="328314"/>
                    </a:lnTo>
                    <a:cubicBezTo>
                      <a:pt x="281300" y="334720"/>
                      <a:pt x="286447" y="339859"/>
                      <a:pt x="292862" y="339859"/>
                    </a:cubicBezTo>
                    <a:lnTo>
                      <a:pt x="315837" y="339859"/>
                    </a:lnTo>
                    <a:cubicBezTo>
                      <a:pt x="322252" y="339859"/>
                      <a:pt x="327399" y="334720"/>
                      <a:pt x="327399" y="328314"/>
                    </a:cubicBezTo>
                    <a:lnTo>
                      <a:pt x="327399" y="305373"/>
                    </a:lnTo>
                    <a:cubicBezTo>
                      <a:pt x="327399" y="298967"/>
                      <a:pt x="322252" y="293828"/>
                      <a:pt x="315837" y="293828"/>
                    </a:cubicBezTo>
                    <a:close/>
                    <a:moveTo>
                      <a:pt x="222968" y="293828"/>
                    </a:moveTo>
                    <a:cubicBezTo>
                      <a:pt x="216627" y="293828"/>
                      <a:pt x="211480" y="298967"/>
                      <a:pt x="211480" y="305373"/>
                    </a:cubicBezTo>
                    <a:lnTo>
                      <a:pt x="211480" y="328314"/>
                    </a:lnTo>
                    <a:cubicBezTo>
                      <a:pt x="211480" y="334720"/>
                      <a:pt x="216627" y="339859"/>
                      <a:pt x="222968" y="339859"/>
                    </a:cubicBezTo>
                    <a:lnTo>
                      <a:pt x="246017" y="339859"/>
                    </a:lnTo>
                    <a:cubicBezTo>
                      <a:pt x="252358" y="339859"/>
                      <a:pt x="257579" y="334720"/>
                      <a:pt x="257579" y="328314"/>
                    </a:cubicBezTo>
                    <a:lnTo>
                      <a:pt x="257579" y="305373"/>
                    </a:lnTo>
                    <a:cubicBezTo>
                      <a:pt x="257579" y="298967"/>
                      <a:pt x="252358" y="293828"/>
                      <a:pt x="246017" y="293828"/>
                    </a:cubicBezTo>
                    <a:close/>
                    <a:moveTo>
                      <a:pt x="263397" y="157149"/>
                    </a:moveTo>
                    <a:lnTo>
                      <a:pt x="345301" y="157149"/>
                    </a:lnTo>
                    <a:cubicBezTo>
                      <a:pt x="361562" y="157149"/>
                      <a:pt x="374766" y="170407"/>
                      <a:pt x="374766" y="186570"/>
                    </a:cubicBezTo>
                    <a:lnTo>
                      <a:pt x="374766" y="224483"/>
                    </a:lnTo>
                    <a:lnTo>
                      <a:pt x="386999" y="227462"/>
                    </a:lnTo>
                    <a:cubicBezTo>
                      <a:pt x="537678" y="264406"/>
                      <a:pt x="553939" y="382315"/>
                      <a:pt x="553939" y="431326"/>
                    </a:cubicBezTo>
                    <a:cubicBezTo>
                      <a:pt x="553939" y="478400"/>
                      <a:pt x="543869" y="509013"/>
                      <a:pt x="523132" y="524729"/>
                    </a:cubicBezTo>
                    <a:cubicBezTo>
                      <a:pt x="502992" y="539998"/>
                      <a:pt x="472781" y="542084"/>
                      <a:pt x="443019" y="542084"/>
                    </a:cubicBezTo>
                    <a:lnTo>
                      <a:pt x="165680" y="542084"/>
                    </a:lnTo>
                    <a:cubicBezTo>
                      <a:pt x="135917" y="542084"/>
                      <a:pt x="105707" y="539998"/>
                      <a:pt x="85566" y="524729"/>
                    </a:cubicBezTo>
                    <a:cubicBezTo>
                      <a:pt x="64829" y="509013"/>
                      <a:pt x="54759" y="478400"/>
                      <a:pt x="54759" y="431326"/>
                    </a:cubicBezTo>
                    <a:cubicBezTo>
                      <a:pt x="54759" y="382315"/>
                      <a:pt x="71021" y="264406"/>
                      <a:pt x="221700" y="227462"/>
                    </a:cubicBezTo>
                    <a:lnTo>
                      <a:pt x="233933" y="224483"/>
                    </a:lnTo>
                    <a:lnTo>
                      <a:pt x="233933" y="186570"/>
                    </a:lnTo>
                    <a:cubicBezTo>
                      <a:pt x="233933" y="170407"/>
                      <a:pt x="247136" y="157149"/>
                      <a:pt x="263397" y="157149"/>
                    </a:cubicBezTo>
                    <a:close/>
                    <a:moveTo>
                      <a:pt x="304349" y="0"/>
                    </a:moveTo>
                    <a:cubicBezTo>
                      <a:pt x="499341" y="0"/>
                      <a:pt x="608697" y="60555"/>
                      <a:pt x="608697" y="131760"/>
                    </a:cubicBezTo>
                    <a:lnTo>
                      <a:pt x="608697" y="158127"/>
                    </a:lnTo>
                    <a:cubicBezTo>
                      <a:pt x="608697" y="191570"/>
                      <a:pt x="581545" y="218682"/>
                      <a:pt x="548051" y="218682"/>
                    </a:cubicBezTo>
                    <a:lnTo>
                      <a:pt x="463087" y="218682"/>
                    </a:lnTo>
                    <a:cubicBezTo>
                      <a:pt x="429594" y="218682"/>
                      <a:pt x="402441" y="191570"/>
                      <a:pt x="402441" y="158127"/>
                    </a:cubicBezTo>
                    <a:lnTo>
                      <a:pt x="402441" y="131760"/>
                    </a:lnTo>
                    <a:cubicBezTo>
                      <a:pt x="402441" y="131165"/>
                      <a:pt x="402516" y="130569"/>
                      <a:pt x="402516" y="129898"/>
                    </a:cubicBezTo>
                    <a:lnTo>
                      <a:pt x="206181" y="129898"/>
                    </a:lnTo>
                    <a:cubicBezTo>
                      <a:pt x="206181" y="130569"/>
                      <a:pt x="206256" y="131165"/>
                      <a:pt x="206256" y="131760"/>
                    </a:cubicBezTo>
                    <a:lnTo>
                      <a:pt x="206256" y="158127"/>
                    </a:lnTo>
                    <a:cubicBezTo>
                      <a:pt x="206256" y="191570"/>
                      <a:pt x="179103" y="218682"/>
                      <a:pt x="145610" y="218682"/>
                    </a:cubicBezTo>
                    <a:lnTo>
                      <a:pt x="60646" y="218682"/>
                    </a:lnTo>
                    <a:cubicBezTo>
                      <a:pt x="27152" y="218682"/>
                      <a:pt x="0" y="191570"/>
                      <a:pt x="0" y="158127"/>
                    </a:cubicBezTo>
                    <a:lnTo>
                      <a:pt x="0" y="131760"/>
                    </a:lnTo>
                    <a:cubicBezTo>
                      <a:pt x="0" y="60480"/>
                      <a:pt x="109357" y="0"/>
                      <a:pt x="30434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ld-telephone_72355"/>
              <p:cNvSpPr/>
              <p:nvPr/>
            </p:nvSpPr>
            <p:spPr>
              <a:xfrm>
                <a:off x="10500502" y="4585017"/>
                <a:ext cx="427377" cy="380606"/>
              </a:xfrm>
              <a:custGeom>
                <a:avLst/>
                <a:gdLst>
                  <a:gd name="connsiteX0" fmla="*/ 362681 w 608697"/>
                  <a:gd name="connsiteY0" fmla="*/ 433337 h 542084"/>
                  <a:gd name="connsiteX1" fmla="*/ 351119 w 608697"/>
                  <a:gd name="connsiteY1" fmla="*/ 444882 h 542084"/>
                  <a:gd name="connsiteX2" fmla="*/ 351119 w 608697"/>
                  <a:gd name="connsiteY2" fmla="*/ 467823 h 542084"/>
                  <a:gd name="connsiteX3" fmla="*/ 362681 w 608697"/>
                  <a:gd name="connsiteY3" fmla="*/ 479368 h 542084"/>
                  <a:gd name="connsiteX4" fmla="*/ 385656 w 608697"/>
                  <a:gd name="connsiteY4" fmla="*/ 479368 h 542084"/>
                  <a:gd name="connsiteX5" fmla="*/ 397218 w 608697"/>
                  <a:gd name="connsiteY5" fmla="*/ 467823 h 542084"/>
                  <a:gd name="connsiteX6" fmla="*/ 397218 w 608697"/>
                  <a:gd name="connsiteY6" fmla="*/ 444882 h 542084"/>
                  <a:gd name="connsiteX7" fmla="*/ 385656 w 608697"/>
                  <a:gd name="connsiteY7" fmla="*/ 433337 h 542084"/>
                  <a:gd name="connsiteX8" fmla="*/ 292862 w 608697"/>
                  <a:gd name="connsiteY8" fmla="*/ 433337 h 542084"/>
                  <a:gd name="connsiteX9" fmla="*/ 281300 w 608697"/>
                  <a:gd name="connsiteY9" fmla="*/ 444882 h 542084"/>
                  <a:gd name="connsiteX10" fmla="*/ 281300 w 608697"/>
                  <a:gd name="connsiteY10" fmla="*/ 467823 h 542084"/>
                  <a:gd name="connsiteX11" fmla="*/ 292862 w 608697"/>
                  <a:gd name="connsiteY11" fmla="*/ 479368 h 542084"/>
                  <a:gd name="connsiteX12" fmla="*/ 315837 w 608697"/>
                  <a:gd name="connsiteY12" fmla="*/ 479368 h 542084"/>
                  <a:gd name="connsiteX13" fmla="*/ 327399 w 608697"/>
                  <a:gd name="connsiteY13" fmla="*/ 467823 h 542084"/>
                  <a:gd name="connsiteX14" fmla="*/ 327399 w 608697"/>
                  <a:gd name="connsiteY14" fmla="*/ 444882 h 542084"/>
                  <a:gd name="connsiteX15" fmla="*/ 315837 w 608697"/>
                  <a:gd name="connsiteY15" fmla="*/ 433337 h 542084"/>
                  <a:gd name="connsiteX16" fmla="*/ 222968 w 608697"/>
                  <a:gd name="connsiteY16" fmla="*/ 433337 h 542084"/>
                  <a:gd name="connsiteX17" fmla="*/ 211480 w 608697"/>
                  <a:gd name="connsiteY17" fmla="*/ 444882 h 542084"/>
                  <a:gd name="connsiteX18" fmla="*/ 211480 w 608697"/>
                  <a:gd name="connsiteY18" fmla="*/ 467823 h 542084"/>
                  <a:gd name="connsiteX19" fmla="*/ 222968 w 608697"/>
                  <a:gd name="connsiteY19" fmla="*/ 479368 h 542084"/>
                  <a:gd name="connsiteX20" fmla="*/ 246017 w 608697"/>
                  <a:gd name="connsiteY20" fmla="*/ 479368 h 542084"/>
                  <a:gd name="connsiteX21" fmla="*/ 257579 w 608697"/>
                  <a:gd name="connsiteY21" fmla="*/ 467823 h 542084"/>
                  <a:gd name="connsiteX22" fmla="*/ 257579 w 608697"/>
                  <a:gd name="connsiteY22" fmla="*/ 444882 h 542084"/>
                  <a:gd name="connsiteX23" fmla="*/ 246017 w 608697"/>
                  <a:gd name="connsiteY23" fmla="*/ 433337 h 542084"/>
                  <a:gd name="connsiteX24" fmla="*/ 362681 w 608697"/>
                  <a:gd name="connsiteY24" fmla="*/ 363545 h 542084"/>
                  <a:gd name="connsiteX25" fmla="*/ 351119 w 608697"/>
                  <a:gd name="connsiteY25" fmla="*/ 375090 h 542084"/>
                  <a:gd name="connsiteX26" fmla="*/ 351119 w 608697"/>
                  <a:gd name="connsiteY26" fmla="*/ 398106 h 542084"/>
                  <a:gd name="connsiteX27" fmla="*/ 362681 w 608697"/>
                  <a:gd name="connsiteY27" fmla="*/ 409651 h 542084"/>
                  <a:gd name="connsiteX28" fmla="*/ 385656 w 608697"/>
                  <a:gd name="connsiteY28" fmla="*/ 409651 h 542084"/>
                  <a:gd name="connsiteX29" fmla="*/ 397218 w 608697"/>
                  <a:gd name="connsiteY29" fmla="*/ 398106 h 542084"/>
                  <a:gd name="connsiteX30" fmla="*/ 397218 w 608697"/>
                  <a:gd name="connsiteY30" fmla="*/ 375090 h 542084"/>
                  <a:gd name="connsiteX31" fmla="*/ 385656 w 608697"/>
                  <a:gd name="connsiteY31" fmla="*/ 363545 h 542084"/>
                  <a:gd name="connsiteX32" fmla="*/ 292862 w 608697"/>
                  <a:gd name="connsiteY32" fmla="*/ 363545 h 542084"/>
                  <a:gd name="connsiteX33" fmla="*/ 281300 w 608697"/>
                  <a:gd name="connsiteY33" fmla="*/ 375090 h 542084"/>
                  <a:gd name="connsiteX34" fmla="*/ 281300 w 608697"/>
                  <a:gd name="connsiteY34" fmla="*/ 398106 h 542084"/>
                  <a:gd name="connsiteX35" fmla="*/ 292862 w 608697"/>
                  <a:gd name="connsiteY35" fmla="*/ 409651 h 542084"/>
                  <a:gd name="connsiteX36" fmla="*/ 315837 w 608697"/>
                  <a:gd name="connsiteY36" fmla="*/ 409651 h 542084"/>
                  <a:gd name="connsiteX37" fmla="*/ 327399 w 608697"/>
                  <a:gd name="connsiteY37" fmla="*/ 398106 h 542084"/>
                  <a:gd name="connsiteX38" fmla="*/ 327399 w 608697"/>
                  <a:gd name="connsiteY38" fmla="*/ 375090 h 542084"/>
                  <a:gd name="connsiteX39" fmla="*/ 315837 w 608697"/>
                  <a:gd name="connsiteY39" fmla="*/ 363545 h 542084"/>
                  <a:gd name="connsiteX40" fmla="*/ 222968 w 608697"/>
                  <a:gd name="connsiteY40" fmla="*/ 363545 h 542084"/>
                  <a:gd name="connsiteX41" fmla="*/ 211480 w 608697"/>
                  <a:gd name="connsiteY41" fmla="*/ 375090 h 542084"/>
                  <a:gd name="connsiteX42" fmla="*/ 211480 w 608697"/>
                  <a:gd name="connsiteY42" fmla="*/ 398106 h 542084"/>
                  <a:gd name="connsiteX43" fmla="*/ 222968 w 608697"/>
                  <a:gd name="connsiteY43" fmla="*/ 409651 h 542084"/>
                  <a:gd name="connsiteX44" fmla="*/ 246017 w 608697"/>
                  <a:gd name="connsiteY44" fmla="*/ 409651 h 542084"/>
                  <a:gd name="connsiteX45" fmla="*/ 257579 w 608697"/>
                  <a:gd name="connsiteY45" fmla="*/ 398106 h 542084"/>
                  <a:gd name="connsiteX46" fmla="*/ 257579 w 608697"/>
                  <a:gd name="connsiteY46" fmla="*/ 375090 h 542084"/>
                  <a:gd name="connsiteX47" fmla="*/ 246017 w 608697"/>
                  <a:gd name="connsiteY47" fmla="*/ 363545 h 542084"/>
                  <a:gd name="connsiteX48" fmla="*/ 362681 w 608697"/>
                  <a:gd name="connsiteY48" fmla="*/ 293828 h 542084"/>
                  <a:gd name="connsiteX49" fmla="*/ 351119 w 608697"/>
                  <a:gd name="connsiteY49" fmla="*/ 305373 h 542084"/>
                  <a:gd name="connsiteX50" fmla="*/ 351119 w 608697"/>
                  <a:gd name="connsiteY50" fmla="*/ 328314 h 542084"/>
                  <a:gd name="connsiteX51" fmla="*/ 362681 w 608697"/>
                  <a:gd name="connsiteY51" fmla="*/ 339859 h 542084"/>
                  <a:gd name="connsiteX52" fmla="*/ 385656 w 608697"/>
                  <a:gd name="connsiteY52" fmla="*/ 339859 h 542084"/>
                  <a:gd name="connsiteX53" fmla="*/ 397218 w 608697"/>
                  <a:gd name="connsiteY53" fmla="*/ 328314 h 542084"/>
                  <a:gd name="connsiteX54" fmla="*/ 397218 w 608697"/>
                  <a:gd name="connsiteY54" fmla="*/ 305373 h 542084"/>
                  <a:gd name="connsiteX55" fmla="*/ 385656 w 608697"/>
                  <a:gd name="connsiteY55" fmla="*/ 293828 h 542084"/>
                  <a:gd name="connsiteX56" fmla="*/ 292862 w 608697"/>
                  <a:gd name="connsiteY56" fmla="*/ 293828 h 542084"/>
                  <a:gd name="connsiteX57" fmla="*/ 281300 w 608697"/>
                  <a:gd name="connsiteY57" fmla="*/ 305373 h 542084"/>
                  <a:gd name="connsiteX58" fmla="*/ 281300 w 608697"/>
                  <a:gd name="connsiteY58" fmla="*/ 328314 h 542084"/>
                  <a:gd name="connsiteX59" fmla="*/ 292862 w 608697"/>
                  <a:gd name="connsiteY59" fmla="*/ 339859 h 542084"/>
                  <a:gd name="connsiteX60" fmla="*/ 315837 w 608697"/>
                  <a:gd name="connsiteY60" fmla="*/ 339859 h 542084"/>
                  <a:gd name="connsiteX61" fmla="*/ 327399 w 608697"/>
                  <a:gd name="connsiteY61" fmla="*/ 328314 h 542084"/>
                  <a:gd name="connsiteX62" fmla="*/ 327399 w 608697"/>
                  <a:gd name="connsiteY62" fmla="*/ 305373 h 542084"/>
                  <a:gd name="connsiteX63" fmla="*/ 315837 w 608697"/>
                  <a:gd name="connsiteY63" fmla="*/ 293828 h 542084"/>
                  <a:gd name="connsiteX64" fmla="*/ 222968 w 608697"/>
                  <a:gd name="connsiteY64" fmla="*/ 293828 h 542084"/>
                  <a:gd name="connsiteX65" fmla="*/ 211480 w 608697"/>
                  <a:gd name="connsiteY65" fmla="*/ 305373 h 542084"/>
                  <a:gd name="connsiteX66" fmla="*/ 211480 w 608697"/>
                  <a:gd name="connsiteY66" fmla="*/ 328314 h 542084"/>
                  <a:gd name="connsiteX67" fmla="*/ 222968 w 608697"/>
                  <a:gd name="connsiteY67" fmla="*/ 339859 h 542084"/>
                  <a:gd name="connsiteX68" fmla="*/ 246017 w 608697"/>
                  <a:gd name="connsiteY68" fmla="*/ 339859 h 542084"/>
                  <a:gd name="connsiteX69" fmla="*/ 257579 w 608697"/>
                  <a:gd name="connsiteY69" fmla="*/ 328314 h 542084"/>
                  <a:gd name="connsiteX70" fmla="*/ 257579 w 608697"/>
                  <a:gd name="connsiteY70" fmla="*/ 305373 h 542084"/>
                  <a:gd name="connsiteX71" fmla="*/ 246017 w 608697"/>
                  <a:gd name="connsiteY71" fmla="*/ 293828 h 542084"/>
                  <a:gd name="connsiteX72" fmla="*/ 263397 w 608697"/>
                  <a:gd name="connsiteY72" fmla="*/ 157149 h 542084"/>
                  <a:gd name="connsiteX73" fmla="*/ 345301 w 608697"/>
                  <a:gd name="connsiteY73" fmla="*/ 157149 h 542084"/>
                  <a:gd name="connsiteX74" fmla="*/ 374766 w 608697"/>
                  <a:gd name="connsiteY74" fmla="*/ 186570 h 542084"/>
                  <a:gd name="connsiteX75" fmla="*/ 374766 w 608697"/>
                  <a:gd name="connsiteY75" fmla="*/ 224483 h 542084"/>
                  <a:gd name="connsiteX76" fmla="*/ 386999 w 608697"/>
                  <a:gd name="connsiteY76" fmla="*/ 227462 h 542084"/>
                  <a:gd name="connsiteX77" fmla="*/ 553939 w 608697"/>
                  <a:gd name="connsiteY77" fmla="*/ 431326 h 542084"/>
                  <a:gd name="connsiteX78" fmla="*/ 523132 w 608697"/>
                  <a:gd name="connsiteY78" fmla="*/ 524729 h 542084"/>
                  <a:gd name="connsiteX79" fmla="*/ 443019 w 608697"/>
                  <a:gd name="connsiteY79" fmla="*/ 542084 h 542084"/>
                  <a:gd name="connsiteX80" fmla="*/ 165680 w 608697"/>
                  <a:gd name="connsiteY80" fmla="*/ 542084 h 542084"/>
                  <a:gd name="connsiteX81" fmla="*/ 85566 w 608697"/>
                  <a:gd name="connsiteY81" fmla="*/ 524729 h 542084"/>
                  <a:gd name="connsiteX82" fmla="*/ 54759 w 608697"/>
                  <a:gd name="connsiteY82" fmla="*/ 431326 h 542084"/>
                  <a:gd name="connsiteX83" fmla="*/ 221700 w 608697"/>
                  <a:gd name="connsiteY83" fmla="*/ 227462 h 542084"/>
                  <a:gd name="connsiteX84" fmla="*/ 233933 w 608697"/>
                  <a:gd name="connsiteY84" fmla="*/ 224483 h 542084"/>
                  <a:gd name="connsiteX85" fmla="*/ 233933 w 608697"/>
                  <a:gd name="connsiteY85" fmla="*/ 186570 h 542084"/>
                  <a:gd name="connsiteX86" fmla="*/ 263397 w 608697"/>
                  <a:gd name="connsiteY86" fmla="*/ 157149 h 542084"/>
                  <a:gd name="connsiteX87" fmla="*/ 304349 w 608697"/>
                  <a:gd name="connsiteY87" fmla="*/ 0 h 542084"/>
                  <a:gd name="connsiteX88" fmla="*/ 608697 w 608697"/>
                  <a:gd name="connsiteY88" fmla="*/ 131760 h 542084"/>
                  <a:gd name="connsiteX89" fmla="*/ 608697 w 608697"/>
                  <a:gd name="connsiteY89" fmla="*/ 158127 h 542084"/>
                  <a:gd name="connsiteX90" fmla="*/ 548051 w 608697"/>
                  <a:gd name="connsiteY90" fmla="*/ 218682 h 542084"/>
                  <a:gd name="connsiteX91" fmla="*/ 463087 w 608697"/>
                  <a:gd name="connsiteY91" fmla="*/ 218682 h 542084"/>
                  <a:gd name="connsiteX92" fmla="*/ 402441 w 608697"/>
                  <a:gd name="connsiteY92" fmla="*/ 158127 h 542084"/>
                  <a:gd name="connsiteX93" fmla="*/ 402441 w 608697"/>
                  <a:gd name="connsiteY93" fmla="*/ 131760 h 542084"/>
                  <a:gd name="connsiteX94" fmla="*/ 402516 w 608697"/>
                  <a:gd name="connsiteY94" fmla="*/ 129898 h 542084"/>
                  <a:gd name="connsiteX95" fmla="*/ 206181 w 608697"/>
                  <a:gd name="connsiteY95" fmla="*/ 129898 h 542084"/>
                  <a:gd name="connsiteX96" fmla="*/ 206256 w 608697"/>
                  <a:gd name="connsiteY96" fmla="*/ 131760 h 542084"/>
                  <a:gd name="connsiteX97" fmla="*/ 206256 w 608697"/>
                  <a:gd name="connsiteY97" fmla="*/ 158127 h 542084"/>
                  <a:gd name="connsiteX98" fmla="*/ 145610 w 608697"/>
                  <a:gd name="connsiteY98" fmla="*/ 218682 h 542084"/>
                  <a:gd name="connsiteX99" fmla="*/ 60646 w 608697"/>
                  <a:gd name="connsiteY99" fmla="*/ 218682 h 542084"/>
                  <a:gd name="connsiteX100" fmla="*/ 0 w 608697"/>
                  <a:gd name="connsiteY100" fmla="*/ 158127 h 542084"/>
                  <a:gd name="connsiteX101" fmla="*/ 0 w 608697"/>
                  <a:gd name="connsiteY101" fmla="*/ 131760 h 542084"/>
                  <a:gd name="connsiteX102" fmla="*/ 304349 w 608697"/>
                  <a:gd name="connsiteY102" fmla="*/ 0 h 54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8697" h="542084">
                    <a:moveTo>
                      <a:pt x="362681" y="433337"/>
                    </a:moveTo>
                    <a:cubicBezTo>
                      <a:pt x="356341" y="433337"/>
                      <a:pt x="351119" y="438476"/>
                      <a:pt x="351119" y="444882"/>
                    </a:cubicBezTo>
                    <a:lnTo>
                      <a:pt x="351119" y="467823"/>
                    </a:lnTo>
                    <a:cubicBezTo>
                      <a:pt x="351119" y="474229"/>
                      <a:pt x="356341" y="479368"/>
                      <a:pt x="362681" y="479368"/>
                    </a:cubicBezTo>
                    <a:lnTo>
                      <a:pt x="385656" y="479368"/>
                    </a:lnTo>
                    <a:cubicBezTo>
                      <a:pt x="392071" y="479368"/>
                      <a:pt x="397218" y="474229"/>
                      <a:pt x="397218" y="467823"/>
                    </a:cubicBezTo>
                    <a:lnTo>
                      <a:pt x="397218" y="444882"/>
                    </a:lnTo>
                    <a:cubicBezTo>
                      <a:pt x="397218" y="438476"/>
                      <a:pt x="392071" y="433337"/>
                      <a:pt x="385656" y="433337"/>
                    </a:cubicBezTo>
                    <a:close/>
                    <a:moveTo>
                      <a:pt x="292862" y="433337"/>
                    </a:moveTo>
                    <a:cubicBezTo>
                      <a:pt x="286447" y="433337"/>
                      <a:pt x="281300" y="438476"/>
                      <a:pt x="281300" y="444882"/>
                    </a:cubicBezTo>
                    <a:lnTo>
                      <a:pt x="281300" y="467823"/>
                    </a:lnTo>
                    <a:cubicBezTo>
                      <a:pt x="281300" y="474229"/>
                      <a:pt x="286447" y="479368"/>
                      <a:pt x="292862" y="479368"/>
                    </a:cubicBezTo>
                    <a:lnTo>
                      <a:pt x="315837" y="479368"/>
                    </a:lnTo>
                    <a:cubicBezTo>
                      <a:pt x="322252" y="479368"/>
                      <a:pt x="327399" y="474229"/>
                      <a:pt x="327399" y="467823"/>
                    </a:cubicBezTo>
                    <a:lnTo>
                      <a:pt x="327399" y="444882"/>
                    </a:lnTo>
                    <a:cubicBezTo>
                      <a:pt x="327399" y="438476"/>
                      <a:pt x="322252" y="433337"/>
                      <a:pt x="315837" y="433337"/>
                    </a:cubicBezTo>
                    <a:close/>
                    <a:moveTo>
                      <a:pt x="222968" y="433337"/>
                    </a:moveTo>
                    <a:cubicBezTo>
                      <a:pt x="216627" y="433337"/>
                      <a:pt x="211480" y="438476"/>
                      <a:pt x="211480" y="444882"/>
                    </a:cubicBezTo>
                    <a:lnTo>
                      <a:pt x="211480" y="467823"/>
                    </a:lnTo>
                    <a:cubicBezTo>
                      <a:pt x="211480" y="474229"/>
                      <a:pt x="216627" y="479368"/>
                      <a:pt x="222968" y="479368"/>
                    </a:cubicBezTo>
                    <a:lnTo>
                      <a:pt x="246017" y="479368"/>
                    </a:lnTo>
                    <a:cubicBezTo>
                      <a:pt x="252358" y="479368"/>
                      <a:pt x="257579" y="474229"/>
                      <a:pt x="257579" y="467823"/>
                    </a:cubicBezTo>
                    <a:lnTo>
                      <a:pt x="257579" y="444882"/>
                    </a:lnTo>
                    <a:cubicBezTo>
                      <a:pt x="257579" y="438476"/>
                      <a:pt x="252358" y="433337"/>
                      <a:pt x="246017" y="433337"/>
                    </a:cubicBezTo>
                    <a:close/>
                    <a:moveTo>
                      <a:pt x="362681" y="363545"/>
                    </a:moveTo>
                    <a:cubicBezTo>
                      <a:pt x="356341" y="363545"/>
                      <a:pt x="351119" y="368759"/>
                      <a:pt x="351119" y="375090"/>
                    </a:cubicBezTo>
                    <a:lnTo>
                      <a:pt x="351119" y="398106"/>
                    </a:lnTo>
                    <a:cubicBezTo>
                      <a:pt x="351119" y="404437"/>
                      <a:pt x="356341" y="409651"/>
                      <a:pt x="362681" y="409651"/>
                    </a:cubicBezTo>
                    <a:lnTo>
                      <a:pt x="385656" y="409651"/>
                    </a:lnTo>
                    <a:cubicBezTo>
                      <a:pt x="392071" y="409651"/>
                      <a:pt x="397218" y="404437"/>
                      <a:pt x="397218" y="398106"/>
                    </a:cubicBezTo>
                    <a:lnTo>
                      <a:pt x="397218" y="375090"/>
                    </a:lnTo>
                    <a:cubicBezTo>
                      <a:pt x="397218" y="368759"/>
                      <a:pt x="392071" y="363545"/>
                      <a:pt x="385656" y="363545"/>
                    </a:cubicBezTo>
                    <a:close/>
                    <a:moveTo>
                      <a:pt x="292862" y="363545"/>
                    </a:moveTo>
                    <a:cubicBezTo>
                      <a:pt x="286447" y="363545"/>
                      <a:pt x="281300" y="368759"/>
                      <a:pt x="281300" y="375090"/>
                    </a:cubicBezTo>
                    <a:lnTo>
                      <a:pt x="281300" y="398106"/>
                    </a:lnTo>
                    <a:cubicBezTo>
                      <a:pt x="281300" y="404437"/>
                      <a:pt x="286447" y="409651"/>
                      <a:pt x="292862" y="409651"/>
                    </a:cubicBezTo>
                    <a:lnTo>
                      <a:pt x="315837" y="409651"/>
                    </a:lnTo>
                    <a:cubicBezTo>
                      <a:pt x="322252" y="409651"/>
                      <a:pt x="327399" y="404437"/>
                      <a:pt x="327399" y="398106"/>
                    </a:cubicBezTo>
                    <a:lnTo>
                      <a:pt x="327399" y="375090"/>
                    </a:lnTo>
                    <a:cubicBezTo>
                      <a:pt x="327399" y="368759"/>
                      <a:pt x="322252" y="363545"/>
                      <a:pt x="315837" y="363545"/>
                    </a:cubicBezTo>
                    <a:close/>
                    <a:moveTo>
                      <a:pt x="222968" y="363545"/>
                    </a:moveTo>
                    <a:cubicBezTo>
                      <a:pt x="216627" y="363545"/>
                      <a:pt x="211480" y="368759"/>
                      <a:pt x="211480" y="375090"/>
                    </a:cubicBezTo>
                    <a:lnTo>
                      <a:pt x="211480" y="398106"/>
                    </a:lnTo>
                    <a:cubicBezTo>
                      <a:pt x="211480" y="404437"/>
                      <a:pt x="216627" y="409651"/>
                      <a:pt x="222968" y="409651"/>
                    </a:cubicBezTo>
                    <a:lnTo>
                      <a:pt x="246017" y="409651"/>
                    </a:lnTo>
                    <a:cubicBezTo>
                      <a:pt x="252358" y="409651"/>
                      <a:pt x="257579" y="404437"/>
                      <a:pt x="257579" y="398106"/>
                    </a:cubicBezTo>
                    <a:lnTo>
                      <a:pt x="257579" y="375090"/>
                    </a:lnTo>
                    <a:cubicBezTo>
                      <a:pt x="257579" y="368759"/>
                      <a:pt x="252358" y="363545"/>
                      <a:pt x="246017" y="363545"/>
                    </a:cubicBezTo>
                    <a:close/>
                    <a:moveTo>
                      <a:pt x="362681" y="293828"/>
                    </a:moveTo>
                    <a:cubicBezTo>
                      <a:pt x="356341" y="293828"/>
                      <a:pt x="351119" y="298967"/>
                      <a:pt x="351119" y="305373"/>
                    </a:cubicBezTo>
                    <a:lnTo>
                      <a:pt x="351119" y="328314"/>
                    </a:lnTo>
                    <a:cubicBezTo>
                      <a:pt x="351119" y="334720"/>
                      <a:pt x="356341" y="339859"/>
                      <a:pt x="362681" y="339859"/>
                    </a:cubicBezTo>
                    <a:lnTo>
                      <a:pt x="385656" y="339859"/>
                    </a:lnTo>
                    <a:cubicBezTo>
                      <a:pt x="392071" y="339859"/>
                      <a:pt x="397218" y="334720"/>
                      <a:pt x="397218" y="328314"/>
                    </a:cubicBezTo>
                    <a:lnTo>
                      <a:pt x="397218" y="305373"/>
                    </a:lnTo>
                    <a:cubicBezTo>
                      <a:pt x="397218" y="298967"/>
                      <a:pt x="392071" y="293828"/>
                      <a:pt x="385656" y="293828"/>
                    </a:cubicBezTo>
                    <a:close/>
                    <a:moveTo>
                      <a:pt x="292862" y="293828"/>
                    </a:moveTo>
                    <a:cubicBezTo>
                      <a:pt x="286447" y="293828"/>
                      <a:pt x="281300" y="298967"/>
                      <a:pt x="281300" y="305373"/>
                    </a:cubicBezTo>
                    <a:lnTo>
                      <a:pt x="281300" y="328314"/>
                    </a:lnTo>
                    <a:cubicBezTo>
                      <a:pt x="281300" y="334720"/>
                      <a:pt x="286447" y="339859"/>
                      <a:pt x="292862" y="339859"/>
                    </a:cubicBezTo>
                    <a:lnTo>
                      <a:pt x="315837" y="339859"/>
                    </a:lnTo>
                    <a:cubicBezTo>
                      <a:pt x="322252" y="339859"/>
                      <a:pt x="327399" y="334720"/>
                      <a:pt x="327399" y="328314"/>
                    </a:cubicBezTo>
                    <a:lnTo>
                      <a:pt x="327399" y="305373"/>
                    </a:lnTo>
                    <a:cubicBezTo>
                      <a:pt x="327399" y="298967"/>
                      <a:pt x="322252" y="293828"/>
                      <a:pt x="315837" y="293828"/>
                    </a:cubicBezTo>
                    <a:close/>
                    <a:moveTo>
                      <a:pt x="222968" y="293828"/>
                    </a:moveTo>
                    <a:cubicBezTo>
                      <a:pt x="216627" y="293828"/>
                      <a:pt x="211480" y="298967"/>
                      <a:pt x="211480" y="305373"/>
                    </a:cubicBezTo>
                    <a:lnTo>
                      <a:pt x="211480" y="328314"/>
                    </a:lnTo>
                    <a:cubicBezTo>
                      <a:pt x="211480" y="334720"/>
                      <a:pt x="216627" y="339859"/>
                      <a:pt x="222968" y="339859"/>
                    </a:cubicBezTo>
                    <a:lnTo>
                      <a:pt x="246017" y="339859"/>
                    </a:lnTo>
                    <a:cubicBezTo>
                      <a:pt x="252358" y="339859"/>
                      <a:pt x="257579" y="334720"/>
                      <a:pt x="257579" y="328314"/>
                    </a:cubicBezTo>
                    <a:lnTo>
                      <a:pt x="257579" y="305373"/>
                    </a:lnTo>
                    <a:cubicBezTo>
                      <a:pt x="257579" y="298967"/>
                      <a:pt x="252358" y="293828"/>
                      <a:pt x="246017" y="293828"/>
                    </a:cubicBezTo>
                    <a:close/>
                    <a:moveTo>
                      <a:pt x="263397" y="157149"/>
                    </a:moveTo>
                    <a:lnTo>
                      <a:pt x="345301" y="157149"/>
                    </a:lnTo>
                    <a:cubicBezTo>
                      <a:pt x="361562" y="157149"/>
                      <a:pt x="374766" y="170407"/>
                      <a:pt x="374766" y="186570"/>
                    </a:cubicBezTo>
                    <a:lnTo>
                      <a:pt x="374766" y="224483"/>
                    </a:lnTo>
                    <a:lnTo>
                      <a:pt x="386999" y="227462"/>
                    </a:lnTo>
                    <a:cubicBezTo>
                      <a:pt x="537678" y="264406"/>
                      <a:pt x="553939" y="382315"/>
                      <a:pt x="553939" y="431326"/>
                    </a:cubicBezTo>
                    <a:cubicBezTo>
                      <a:pt x="553939" y="478400"/>
                      <a:pt x="543869" y="509013"/>
                      <a:pt x="523132" y="524729"/>
                    </a:cubicBezTo>
                    <a:cubicBezTo>
                      <a:pt x="502992" y="539998"/>
                      <a:pt x="472781" y="542084"/>
                      <a:pt x="443019" y="542084"/>
                    </a:cubicBezTo>
                    <a:lnTo>
                      <a:pt x="165680" y="542084"/>
                    </a:lnTo>
                    <a:cubicBezTo>
                      <a:pt x="135917" y="542084"/>
                      <a:pt x="105707" y="539998"/>
                      <a:pt x="85566" y="524729"/>
                    </a:cubicBezTo>
                    <a:cubicBezTo>
                      <a:pt x="64829" y="509013"/>
                      <a:pt x="54759" y="478400"/>
                      <a:pt x="54759" y="431326"/>
                    </a:cubicBezTo>
                    <a:cubicBezTo>
                      <a:pt x="54759" y="382315"/>
                      <a:pt x="71021" y="264406"/>
                      <a:pt x="221700" y="227462"/>
                    </a:cubicBezTo>
                    <a:lnTo>
                      <a:pt x="233933" y="224483"/>
                    </a:lnTo>
                    <a:lnTo>
                      <a:pt x="233933" y="186570"/>
                    </a:lnTo>
                    <a:cubicBezTo>
                      <a:pt x="233933" y="170407"/>
                      <a:pt x="247136" y="157149"/>
                      <a:pt x="263397" y="157149"/>
                    </a:cubicBezTo>
                    <a:close/>
                    <a:moveTo>
                      <a:pt x="304349" y="0"/>
                    </a:moveTo>
                    <a:cubicBezTo>
                      <a:pt x="499341" y="0"/>
                      <a:pt x="608697" y="60555"/>
                      <a:pt x="608697" y="131760"/>
                    </a:cubicBezTo>
                    <a:lnTo>
                      <a:pt x="608697" y="158127"/>
                    </a:lnTo>
                    <a:cubicBezTo>
                      <a:pt x="608697" y="191570"/>
                      <a:pt x="581545" y="218682"/>
                      <a:pt x="548051" y="218682"/>
                    </a:cubicBezTo>
                    <a:lnTo>
                      <a:pt x="463087" y="218682"/>
                    </a:lnTo>
                    <a:cubicBezTo>
                      <a:pt x="429594" y="218682"/>
                      <a:pt x="402441" y="191570"/>
                      <a:pt x="402441" y="158127"/>
                    </a:cubicBezTo>
                    <a:lnTo>
                      <a:pt x="402441" y="131760"/>
                    </a:lnTo>
                    <a:cubicBezTo>
                      <a:pt x="402441" y="131165"/>
                      <a:pt x="402516" y="130569"/>
                      <a:pt x="402516" y="129898"/>
                    </a:cubicBezTo>
                    <a:lnTo>
                      <a:pt x="206181" y="129898"/>
                    </a:lnTo>
                    <a:cubicBezTo>
                      <a:pt x="206181" y="130569"/>
                      <a:pt x="206256" y="131165"/>
                      <a:pt x="206256" y="131760"/>
                    </a:cubicBezTo>
                    <a:lnTo>
                      <a:pt x="206256" y="158127"/>
                    </a:lnTo>
                    <a:cubicBezTo>
                      <a:pt x="206256" y="191570"/>
                      <a:pt x="179103" y="218682"/>
                      <a:pt x="145610" y="218682"/>
                    </a:cubicBezTo>
                    <a:lnTo>
                      <a:pt x="60646" y="218682"/>
                    </a:lnTo>
                    <a:cubicBezTo>
                      <a:pt x="27152" y="218682"/>
                      <a:pt x="0" y="191570"/>
                      <a:pt x="0" y="158127"/>
                    </a:cubicBezTo>
                    <a:lnTo>
                      <a:pt x="0" y="131760"/>
                    </a:lnTo>
                    <a:cubicBezTo>
                      <a:pt x="0" y="60480"/>
                      <a:pt x="109357" y="0"/>
                      <a:pt x="30434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直接连接符 15"/>
            <p:cNvCxnSpPr>
              <a:stCxn id="12" idx="77"/>
              <a:endCxn id="60" idx="2"/>
            </p:cNvCxnSpPr>
            <p:nvPr/>
          </p:nvCxnSpPr>
          <p:spPr>
            <a:xfrm>
              <a:off x="2264189" y="3318920"/>
              <a:ext cx="1112582" cy="930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4" idx="77"/>
              <a:endCxn id="64" idx="3"/>
            </p:cNvCxnSpPr>
            <p:nvPr/>
          </p:nvCxnSpPr>
          <p:spPr>
            <a:xfrm flipV="1">
              <a:off x="2260120" y="4622773"/>
              <a:ext cx="1131530" cy="266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403414" y="4012511"/>
              <a:ext cx="19902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37" idx="65"/>
              <a:endCxn id="50" idx="6"/>
            </p:cNvCxnSpPr>
            <p:nvPr/>
          </p:nvCxnSpPr>
          <p:spPr>
            <a:xfrm flipH="1">
              <a:off x="9019966" y="3228651"/>
              <a:ext cx="1057350" cy="183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9019966" y="3996831"/>
              <a:ext cx="19902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39" idx="41"/>
              <a:endCxn id="54" idx="6"/>
            </p:cNvCxnSpPr>
            <p:nvPr/>
          </p:nvCxnSpPr>
          <p:spPr>
            <a:xfrm flipH="1" flipV="1">
              <a:off x="9019966" y="4586852"/>
              <a:ext cx="1053281" cy="2615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60" idx="5"/>
              <a:endCxn id="66" idx="2"/>
            </p:cNvCxnSpPr>
            <p:nvPr/>
          </p:nvCxnSpPr>
          <p:spPr>
            <a:xfrm>
              <a:off x="3463492" y="3447846"/>
              <a:ext cx="623350" cy="2578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endCxn id="78" idx="2"/>
            </p:cNvCxnSpPr>
            <p:nvPr/>
          </p:nvCxnSpPr>
          <p:spPr>
            <a:xfrm>
              <a:off x="4188442" y="3739020"/>
              <a:ext cx="1604091" cy="5541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81" idx="3"/>
            </p:cNvCxnSpPr>
            <p:nvPr/>
          </p:nvCxnSpPr>
          <p:spPr>
            <a:xfrm flipV="1">
              <a:off x="5883620" y="3741578"/>
              <a:ext cx="633863" cy="5695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81" idx="6"/>
              <a:endCxn id="45" idx="2"/>
            </p:cNvCxnSpPr>
            <p:nvPr/>
          </p:nvCxnSpPr>
          <p:spPr>
            <a:xfrm flipV="1">
              <a:off x="6604204" y="3411925"/>
              <a:ext cx="1604091" cy="293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42" idx="3"/>
            </p:cNvCxnSpPr>
            <p:nvPr/>
          </p:nvCxnSpPr>
          <p:spPr>
            <a:xfrm>
              <a:off x="8311176" y="3444395"/>
              <a:ext cx="607190" cy="5524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íşlïḍè"/>
            <p:cNvSpPr txBox="1"/>
            <p:nvPr/>
          </p:nvSpPr>
          <p:spPr>
            <a:xfrm>
              <a:off x="1897642" y="3583994"/>
              <a:ext cx="1058779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用户线</a:t>
              </a:r>
              <a:endParaRPr lang="en-US" altLang="zh-CN" b="1" dirty="0"/>
            </a:p>
          </p:txBody>
        </p:sp>
        <p:sp>
          <p:nvSpPr>
            <p:cNvPr id="28" name="íşlïḍè"/>
            <p:cNvSpPr txBox="1"/>
            <p:nvPr/>
          </p:nvSpPr>
          <p:spPr>
            <a:xfrm>
              <a:off x="9121566" y="3583994"/>
              <a:ext cx="1058779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用户线</a:t>
              </a:r>
              <a:endParaRPr lang="en-US" altLang="zh-CN" b="1" dirty="0"/>
            </a:p>
          </p:txBody>
        </p:sp>
        <p:sp>
          <p:nvSpPr>
            <p:cNvPr id="29" name="íşlïḍè"/>
            <p:cNvSpPr txBox="1"/>
            <p:nvPr/>
          </p:nvSpPr>
          <p:spPr>
            <a:xfrm rot="1189986">
              <a:off x="4457057" y="3546730"/>
              <a:ext cx="1058779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中继线</a:t>
              </a:r>
              <a:endParaRPr lang="en-US" altLang="zh-CN" b="1" dirty="0"/>
            </a:p>
          </p:txBody>
        </p:sp>
        <p:sp>
          <p:nvSpPr>
            <p:cNvPr id="30" name="íşlïḍè"/>
            <p:cNvSpPr txBox="1"/>
            <p:nvPr/>
          </p:nvSpPr>
          <p:spPr>
            <a:xfrm rot="20907398">
              <a:off x="6803960" y="3114630"/>
              <a:ext cx="1058779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中继线</a:t>
              </a:r>
              <a:endParaRPr lang="en-US" altLang="zh-CN" b="1" dirty="0"/>
            </a:p>
          </p:txBody>
        </p:sp>
        <p:sp>
          <p:nvSpPr>
            <p:cNvPr id="31" name="íşlïḍè"/>
            <p:cNvSpPr txBox="1"/>
            <p:nvPr/>
          </p:nvSpPr>
          <p:spPr>
            <a:xfrm>
              <a:off x="1508471" y="3015275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A</a:t>
              </a:r>
              <a:endParaRPr lang="en-US" altLang="zh-CN" b="1" dirty="0"/>
            </a:p>
          </p:txBody>
        </p:sp>
        <p:sp>
          <p:nvSpPr>
            <p:cNvPr id="32" name="íşlïḍè"/>
            <p:cNvSpPr txBox="1"/>
            <p:nvPr/>
          </p:nvSpPr>
          <p:spPr>
            <a:xfrm>
              <a:off x="782375" y="3791343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B</a:t>
              </a:r>
              <a:endParaRPr lang="en-US" altLang="zh-CN" b="1" dirty="0"/>
            </a:p>
          </p:txBody>
        </p:sp>
        <p:sp>
          <p:nvSpPr>
            <p:cNvPr id="33" name="íşlïḍè"/>
            <p:cNvSpPr txBox="1"/>
            <p:nvPr/>
          </p:nvSpPr>
          <p:spPr>
            <a:xfrm>
              <a:off x="1508471" y="4554152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C</a:t>
              </a:r>
              <a:endParaRPr lang="en-US" altLang="zh-CN" b="1" dirty="0"/>
            </a:p>
          </p:txBody>
        </p:sp>
        <p:sp>
          <p:nvSpPr>
            <p:cNvPr id="34" name="íşlïḍè"/>
            <p:cNvSpPr txBox="1"/>
            <p:nvPr/>
          </p:nvSpPr>
          <p:spPr>
            <a:xfrm>
              <a:off x="10345484" y="3015275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D</a:t>
              </a:r>
              <a:endParaRPr lang="en-US" altLang="zh-CN" b="1" dirty="0"/>
            </a:p>
          </p:txBody>
        </p:sp>
        <p:sp>
          <p:nvSpPr>
            <p:cNvPr id="35" name="íşlïḍè"/>
            <p:cNvSpPr txBox="1"/>
            <p:nvPr/>
          </p:nvSpPr>
          <p:spPr>
            <a:xfrm>
              <a:off x="11229593" y="3791343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E</a:t>
              </a:r>
              <a:endParaRPr lang="en-US" altLang="zh-CN" b="1" dirty="0"/>
            </a:p>
          </p:txBody>
        </p:sp>
        <p:sp>
          <p:nvSpPr>
            <p:cNvPr id="36" name="íşlïḍè"/>
            <p:cNvSpPr txBox="1"/>
            <p:nvPr/>
          </p:nvSpPr>
          <p:spPr>
            <a:xfrm>
              <a:off x="10345484" y="4554152"/>
              <a:ext cx="360064" cy="44233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b="1" dirty="0"/>
                <a:t>F</a:t>
              </a:r>
              <a:endParaRPr lang="en-US" altLang="zh-CN" b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电路交换</a:t>
              </a:r>
              <a:r>
                <a:rPr lang="zh-CN" altLang="en-US" sz="2000" b="1"/>
                <a:t>、分组交换和报文交换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02841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78962" y="2356907"/>
            <a:ext cx="1058779" cy="2144160"/>
            <a:chOff x="2487565" y="2623702"/>
            <a:chExt cx="1058779" cy="2144160"/>
          </a:xfrm>
        </p:grpSpPr>
        <p:grpSp>
          <p:nvGrpSpPr>
            <p:cNvPr id="70" name="组合 6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63200" y="2356907"/>
            <a:ext cx="1058779" cy="2144160"/>
            <a:chOff x="2487565" y="2623702"/>
            <a:chExt cx="1058779" cy="21441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94724" y="2356907"/>
            <a:ext cx="1058779" cy="2144160"/>
            <a:chOff x="2487565" y="2623702"/>
            <a:chExt cx="1058779" cy="2144160"/>
          </a:xfrm>
        </p:grpSpPr>
        <p:grpSp>
          <p:nvGrpSpPr>
            <p:cNvPr id="40" name="组合 3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sp>
        <p:nvSpPr>
          <p:cNvPr id="12" name="old-telephone_72355"/>
          <p:cNvSpPr/>
          <p:nvPr/>
        </p:nvSpPr>
        <p:spPr>
          <a:xfrm>
            <a:off x="1785243" y="2850884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ld-telephone_72355"/>
          <p:cNvSpPr/>
          <p:nvPr/>
        </p:nvSpPr>
        <p:spPr>
          <a:xfrm>
            <a:off x="1042578" y="3636270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ld-telephone_72355"/>
          <p:cNvSpPr/>
          <p:nvPr/>
        </p:nvSpPr>
        <p:spPr>
          <a:xfrm>
            <a:off x="1781174" y="4421657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834747" y="2849049"/>
            <a:ext cx="1246648" cy="1951379"/>
            <a:chOff x="10500502" y="3014244"/>
            <a:chExt cx="1246648" cy="1951379"/>
          </a:xfrm>
        </p:grpSpPr>
        <p:sp>
          <p:nvSpPr>
            <p:cNvPr id="37" name="old-telephone_72355"/>
            <p:cNvSpPr/>
            <p:nvPr/>
          </p:nvSpPr>
          <p:spPr>
            <a:xfrm>
              <a:off x="10504571" y="3014244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ld-telephone_72355"/>
            <p:cNvSpPr/>
            <p:nvPr/>
          </p:nvSpPr>
          <p:spPr>
            <a:xfrm>
              <a:off x="11319773" y="3799630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ld-telephone_72355"/>
            <p:cNvSpPr/>
            <p:nvPr/>
          </p:nvSpPr>
          <p:spPr>
            <a:xfrm>
              <a:off x="10500502" y="4585017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连接符 15"/>
          <p:cNvCxnSpPr>
            <a:stCxn id="12" idx="77"/>
            <a:endCxn id="60" idx="2"/>
          </p:cNvCxnSpPr>
          <p:nvPr/>
        </p:nvCxnSpPr>
        <p:spPr>
          <a:xfrm>
            <a:off x="2174173" y="3153725"/>
            <a:ext cx="1112582" cy="930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77"/>
            <a:endCxn id="64" idx="3"/>
          </p:cNvCxnSpPr>
          <p:nvPr/>
        </p:nvCxnSpPr>
        <p:spPr>
          <a:xfrm flipV="1">
            <a:off x="2170104" y="4457578"/>
            <a:ext cx="1131530" cy="26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13398" y="3847316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37" idx="65"/>
            <a:endCxn id="50" idx="6"/>
          </p:cNvCxnSpPr>
          <p:nvPr/>
        </p:nvCxnSpPr>
        <p:spPr>
          <a:xfrm flipH="1">
            <a:off x="8929950" y="3063456"/>
            <a:ext cx="1057350" cy="18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29950" y="3831636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9" idx="41"/>
            <a:endCxn id="54" idx="6"/>
          </p:cNvCxnSpPr>
          <p:nvPr/>
        </p:nvCxnSpPr>
        <p:spPr>
          <a:xfrm flipH="1" flipV="1">
            <a:off x="8929950" y="4421657"/>
            <a:ext cx="1053281" cy="26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0" idx="5"/>
            <a:endCxn id="66" idx="2"/>
          </p:cNvCxnSpPr>
          <p:nvPr/>
        </p:nvCxnSpPr>
        <p:spPr>
          <a:xfrm>
            <a:off x="3373476" y="3282651"/>
            <a:ext cx="623350" cy="25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78" idx="2"/>
          </p:cNvCxnSpPr>
          <p:nvPr/>
        </p:nvCxnSpPr>
        <p:spPr>
          <a:xfrm>
            <a:off x="4098426" y="3573825"/>
            <a:ext cx="1604091" cy="55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81" idx="3"/>
          </p:cNvCxnSpPr>
          <p:nvPr/>
        </p:nvCxnSpPr>
        <p:spPr>
          <a:xfrm flipV="1">
            <a:off x="5793604" y="3576383"/>
            <a:ext cx="633863" cy="569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1" idx="6"/>
            <a:endCxn id="45" idx="2"/>
          </p:cNvCxnSpPr>
          <p:nvPr/>
        </p:nvCxnSpPr>
        <p:spPr>
          <a:xfrm flipV="1">
            <a:off x="6514188" y="3246730"/>
            <a:ext cx="1604091" cy="293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42" idx="3"/>
          </p:cNvCxnSpPr>
          <p:nvPr/>
        </p:nvCxnSpPr>
        <p:spPr>
          <a:xfrm>
            <a:off x="8221160" y="3279200"/>
            <a:ext cx="607190" cy="552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şlïḍè"/>
          <p:cNvSpPr txBox="1"/>
          <p:nvPr/>
        </p:nvSpPr>
        <p:spPr>
          <a:xfrm>
            <a:off x="1807626" y="3418799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8" name="íşlïḍè"/>
          <p:cNvSpPr txBox="1"/>
          <p:nvPr/>
        </p:nvSpPr>
        <p:spPr>
          <a:xfrm>
            <a:off x="9031550" y="3418799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9" name="íşlïḍè"/>
          <p:cNvSpPr txBox="1"/>
          <p:nvPr/>
        </p:nvSpPr>
        <p:spPr>
          <a:xfrm rot="1189986">
            <a:off x="4367041" y="3381535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0" name="íşlïḍè"/>
          <p:cNvSpPr txBox="1"/>
          <p:nvPr/>
        </p:nvSpPr>
        <p:spPr>
          <a:xfrm rot="20907398">
            <a:off x="6713944" y="2949435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1" name="íşlïḍè"/>
          <p:cNvSpPr txBox="1"/>
          <p:nvPr/>
        </p:nvSpPr>
        <p:spPr>
          <a:xfrm>
            <a:off x="1418455" y="2850080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A</a:t>
            </a:r>
            <a:endParaRPr lang="en-US" altLang="zh-CN" b="1" dirty="0"/>
          </a:p>
        </p:txBody>
      </p:sp>
      <p:sp>
        <p:nvSpPr>
          <p:cNvPr id="32" name="íşlïḍè"/>
          <p:cNvSpPr txBox="1"/>
          <p:nvPr/>
        </p:nvSpPr>
        <p:spPr>
          <a:xfrm>
            <a:off x="692359" y="3626148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B</a:t>
            </a:r>
            <a:endParaRPr lang="en-US" altLang="zh-CN" b="1" dirty="0"/>
          </a:p>
        </p:txBody>
      </p:sp>
      <p:sp>
        <p:nvSpPr>
          <p:cNvPr id="33" name="íşlïḍè"/>
          <p:cNvSpPr txBox="1"/>
          <p:nvPr/>
        </p:nvSpPr>
        <p:spPr>
          <a:xfrm>
            <a:off x="1418455" y="4388957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C</a:t>
            </a:r>
            <a:endParaRPr lang="en-US" altLang="zh-CN" b="1" dirty="0"/>
          </a:p>
        </p:txBody>
      </p:sp>
      <p:sp>
        <p:nvSpPr>
          <p:cNvPr id="34" name="íşlïḍè"/>
          <p:cNvSpPr txBox="1"/>
          <p:nvPr/>
        </p:nvSpPr>
        <p:spPr>
          <a:xfrm>
            <a:off x="10255468" y="2850080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D</a:t>
            </a:r>
            <a:endParaRPr lang="en-US" altLang="zh-CN" b="1" dirty="0"/>
          </a:p>
        </p:txBody>
      </p:sp>
      <p:sp>
        <p:nvSpPr>
          <p:cNvPr id="35" name="íşlïḍè"/>
          <p:cNvSpPr txBox="1"/>
          <p:nvPr/>
        </p:nvSpPr>
        <p:spPr>
          <a:xfrm>
            <a:off x="11139577" y="3626148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E</a:t>
            </a:r>
            <a:endParaRPr lang="en-US" altLang="zh-CN" b="1" dirty="0"/>
          </a:p>
        </p:txBody>
      </p:sp>
      <p:sp>
        <p:nvSpPr>
          <p:cNvPr id="36" name="íşlïḍè"/>
          <p:cNvSpPr txBox="1"/>
          <p:nvPr/>
        </p:nvSpPr>
        <p:spPr>
          <a:xfrm>
            <a:off x="10255468" y="4388957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F</a:t>
            </a:r>
            <a:endParaRPr lang="en-US" altLang="zh-CN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电路交换</a:t>
              </a:r>
              <a:r>
                <a:rPr lang="zh-CN" altLang="en-US" sz="2000" b="1"/>
                <a:t>、分组交换和报文交换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02841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68329" y="3919892"/>
            <a:ext cx="1058779" cy="2144160"/>
            <a:chOff x="2487565" y="2623702"/>
            <a:chExt cx="1058779" cy="2144160"/>
          </a:xfrm>
        </p:grpSpPr>
        <p:grpSp>
          <p:nvGrpSpPr>
            <p:cNvPr id="70" name="组合 6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52567" y="3919892"/>
            <a:ext cx="1058779" cy="2144160"/>
            <a:chOff x="2487565" y="2623702"/>
            <a:chExt cx="1058779" cy="21441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4091" y="3919892"/>
            <a:ext cx="1058779" cy="2144160"/>
            <a:chOff x="2487565" y="2623702"/>
            <a:chExt cx="1058779" cy="2144160"/>
          </a:xfrm>
        </p:grpSpPr>
        <p:grpSp>
          <p:nvGrpSpPr>
            <p:cNvPr id="40" name="组合 3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sp>
        <p:nvSpPr>
          <p:cNvPr id="12" name="old-telephone_72355"/>
          <p:cNvSpPr/>
          <p:nvPr/>
        </p:nvSpPr>
        <p:spPr>
          <a:xfrm>
            <a:off x="1774610" y="4413869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ld-telephone_72355"/>
          <p:cNvSpPr/>
          <p:nvPr/>
        </p:nvSpPr>
        <p:spPr>
          <a:xfrm>
            <a:off x="1031945" y="5199255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ld-telephone_72355"/>
          <p:cNvSpPr/>
          <p:nvPr/>
        </p:nvSpPr>
        <p:spPr>
          <a:xfrm>
            <a:off x="1770541" y="5984642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824114" y="4412034"/>
            <a:ext cx="1246648" cy="1951379"/>
            <a:chOff x="10500502" y="3014244"/>
            <a:chExt cx="1246648" cy="1951379"/>
          </a:xfrm>
        </p:grpSpPr>
        <p:sp>
          <p:nvSpPr>
            <p:cNvPr id="37" name="old-telephone_72355"/>
            <p:cNvSpPr/>
            <p:nvPr/>
          </p:nvSpPr>
          <p:spPr>
            <a:xfrm>
              <a:off x="10504571" y="3014244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ld-telephone_72355"/>
            <p:cNvSpPr/>
            <p:nvPr/>
          </p:nvSpPr>
          <p:spPr>
            <a:xfrm>
              <a:off x="11319773" y="3799630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ld-telephone_72355"/>
            <p:cNvSpPr/>
            <p:nvPr/>
          </p:nvSpPr>
          <p:spPr>
            <a:xfrm>
              <a:off x="10500502" y="4585017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连接符 15"/>
          <p:cNvCxnSpPr>
            <a:stCxn id="12" idx="77"/>
            <a:endCxn id="60" idx="2"/>
          </p:cNvCxnSpPr>
          <p:nvPr/>
        </p:nvCxnSpPr>
        <p:spPr>
          <a:xfrm>
            <a:off x="2163540" y="4716710"/>
            <a:ext cx="1112582" cy="930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77"/>
            <a:endCxn id="64" idx="3"/>
          </p:cNvCxnSpPr>
          <p:nvPr/>
        </p:nvCxnSpPr>
        <p:spPr>
          <a:xfrm flipV="1">
            <a:off x="2159471" y="6020563"/>
            <a:ext cx="1131530" cy="26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02765" y="541030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37" idx="65"/>
            <a:endCxn id="50" idx="6"/>
          </p:cNvCxnSpPr>
          <p:nvPr/>
        </p:nvCxnSpPr>
        <p:spPr>
          <a:xfrm flipH="1">
            <a:off x="8919317" y="4626441"/>
            <a:ext cx="1057350" cy="18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19317" y="539462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9" idx="41"/>
            <a:endCxn id="54" idx="6"/>
          </p:cNvCxnSpPr>
          <p:nvPr/>
        </p:nvCxnSpPr>
        <p:spPr>
          <a:xfrm flipH="1" flipV="1">
            <a:off x="8919317" y="5984642"/>
            <a:ext cx="1053281" cy="26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0" idx="5"/>
            <a:endCxn id="66" idx="2"/>
          </p:cNvCxnSpPr>
          <p:nvPr/>
        </p:nvCxnSpPr>
        <p:spPr>
          <a:xfrm>
            <a:off x="3362843" y="4845636"/>
            <a:ext cx="623350" cy="25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78" idx="2"/>
          </p:cNvCxnSpPr>
          <p:nvPr/>
        </p:nvCxnSpPr>
        <p:spPr>
          <a:xfrm>
            <a:off x="4087793" y="5136810"/>
            <a:ext cx="1604091" cy="55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81" idx="3"/>
          </p:cNvCxnSpPr>
          <p:nvPr/>
        </p:nvCxnSpPr>
        <p:spPr>
          <a:xfrm flipV="1">
            <a:off x="5782971" y="5139368"/>
            <a:ext cx="633863" cy="569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1" idx="6"/>
            <a:endCxn id="45" idx="2"/>
          </p:cNvCxnSpPr>
          <p:nvPr/>
        </p:nvCxnSpPr>
        <p:spPr>
          <a:xfrm flipV="1">
            <a:off x="6503555" y="4809715"/>
            <a:ext cx="1604091" cy="293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42" idx="3"/>
          </p:cNvCxnSpPr>
          <p:nvPr/>
        </p:nvCxnSpPr>
        <p:spPr>
          <a:xfrm>
            <a:off x="8210527" y="4842185"/>
            <a:ext cx="607190" cy="552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şlïḍè"/>
          <p:cNvSpPr txBox="1"/>
          <p:nvPr/>
        </p:nvSpPr>
        <p:spPr>
          <a:xfrm>
            <a:off x="1796993" y="498178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8" name="íşlïḍè"/>
          <p:cNvSpPr txBox="1"/>
          <p:nvPr/>
        </p:nvSpPr>
        <p:spPr>
          <a:xfrm>
            <a:off x="9020917" y="498178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9" name="íşlïḍè"/>
          <p:cNvSpPr txBox="1"/>
          <p:nvPr/>
        </p:nvSpPr>
        <p:spPr>
          <a:xfrm rot="1189986">
            <a:off x="4356408" y="494452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0" name="íşlïḍè"/>
          <p:cNvSpPr txBox="1"/>
          <p:nvPr/>
        </p:nvSpPr>
        <p:spPr>
          <a:xfrm rot="20907398">
            <a:off x="6703311" y="451242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1" name="íşlïḍè"/>
          <p:cNvSpPr txBox="1"/>
          <p:nvPr/>
        </p:nvSpPr>
        <p:spPr>
          <a:xfrm>
            <a:off x="1407822" y="441306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A</a:t>
            </a:r>
            <a:endParaRPr lang="en-US" altLang="zh-CN" b="1" dirty="0"/>
          </a:p>
        </p:txBody>
      </p:sp>
      <p:sp>
        <p:nvSpPr>
          <p:cNvPr id="32" name="íşlïḍè"/>
          <p:cNvSpPr txBox="1"/>
          <p:nvPr/>
        </p:nvSpPr>
        <p:spPr>
          <a:xfrm>
            <a:off x="681726" y="518913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B</a:t>
            </a:r>
            <a:endParaRPr lang="en-US" altLang="zh-CN" b="1" dirty="0"/>
          </a:p>
        </p:txBody>
      </p:sp>
      <p:sp>
        <p:nvSpPr>
          <p:cNvPr id="33" name="íşlïḍè"/>
          <p:cNvSpPr txBox="1"/>
          <p:nvPr/>
        </p:nvSpPr>
        <p:spPr>
          <a:xfrm>
            <a:off x="1407822" y="595194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C</a:t>
            </a:r>
            <a:endParaRPr lang="en-US" altLang="zh-CN" b="1" dirty="0"/>
          </a:p>
        </p:txBody>
      </p:sp>
      <p:sp>
        <p:nvSpPr>
          <p:cNvPr id="34" name="íşlïḍè"/>
          <p:cNvSpPr txBox="1"/>
          <p:nvPr/>
        </p:nvSpPr>
        <p:spPr>
          <a:xfrm>
            <a:off x="10244835" y="441306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D</a:t>
            </a:r>
            <a:endParaRPr lang="en-US" altLang="zh-CN" b="1" dirty="0"/>
          </a:p>
        </p:txBody>
      </p:sp>
      <p:sp>
        <p:nvSpPr>
          <p:cNvPr id="35" name="íşlïḍè"/>
          <p:cNvSpPr txBox="1"/>
          <p:nvPr/>
        </p:nvSpPr>
        <p:spPr>
          <a:xfrm>
            <a:off x="11128944" y="518913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E</a:t>
            </a:r>
            <a:endParaRPr lang="en-US" altLang="zh-CN" b="1" dirty="0"/>
          </a:p>
        </p:txBody>
      </p:sp>
      <p:sp>
        <p:nvSpPr>
          <p:cNvPr id="36" name="íşlïḍè"/>
          <p:cNvSpPr txBox="1"/>
          <p:nvPr/>
        </p:nvSpPr>
        <p:spPr>
          <a:xfrm>
            <a:off x="10244835" y="595194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F</a:t>
            </a:r>
            <a:endParaRPr lang="en-US" altLang="zh-CN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660460" y="1757641"/>
            <a:ext cx="9754838" cy="653682"/>
            <a:chOff x="660460" y="1757641"/>
            <a:chExt cx="9754838" cy="653682"/>
          </a:xfrm>
        </p:grpSpPr>
        <p:sp>
          <p:nvSpPr>
            <p:cNvPr id="96" name="圆角矩形 35"/>
            <p:cNvSpPr/>
            <p:nvPr/>
          </p:nvSpPr>
          <p:spPr>
            <a:xfrm>
              <a:off x="660460" y="1757641"/>
              <a:ext cx="1718854" cy="653682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FFFFFF"/>
                  </a:solidFill>
                </a:rPr>
                <a:t>01 </a:t>
              </a:r>
              <a:r>
                <a:rPr lang="zh-CN" altLang="en-US" sz="2000" b="1" dirty="0">
                  <a:solidFill>
                    <a:srgbClr val="FFFFFF"/>
                  </a:solidFill>
                </a:rPr>
                <a:t>建立连接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87" name="右箭头 36"/>
            <p:cNvSpPr/>
            <p:nvPr/>
          </p:nvSpPr>
          <p:spPr>
            <a:xfrm>
              <a:off x="3297218" y="1851087"/>
              <a:ext cx="463329" cy="4557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3765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94" name="圆角矩形 39"/>
            <p:cNvSpPr/>
            <p:nvPr/>
          </p:nvSpPr>
          <p:spPr>
            <a:xfrm>
              <a:off x="4678451" y="1757641"/>
              <a:ext cx="1718854" cy="653682"/>
            </a:xfrm>
            <a:prstGeom prst="roundRect">
              <a:avLst>
                <a:gd name="adj" fmla="val 25000"/>
              </a:avLst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FFFFFF"/>
                  </a:solidFill>
                </a:rPr>
                <a:t>02 </a:t>
              </a:r>
              <a:r>
                <a:rPr lang="zh-CN" altLang="en-US" sz="2000" b="1" dirty="0">
                  <a:solidFill>
                    <a:srgbClr val="FFFFFF"/>
                  </a:solidFill>
                </a:rPr>
                <a:t>通话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92" name="圆角矩形 42"/>
            <p:cNvSpPr/>
            <p:nvPr/>
          </p:nvSpPr>
          <p:spPr>
            <a:xfrm>
              <a:off x="8696444" y="1757641"/>
              <a:ext cx="1718854" cy="653682"/>
            </a:xfrm>
            <a:prstGeom prst="roundRect">
              <a:avLst>
                <a:gd name="adj" fmla="val 25000"/>
              </a:avLst>
            </a:prstGeom>
            <a:solidFill>
              <a:schemeClr val="accent3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FFFFFF"/>
                  </a:solidFill>
                </a:rPr>
                <a:t>03 </a:t>
              </a:r>
              <a:r>
                <a:rPr lang="zh-CN" altLang="en-US" sz="2000" b="1" dirty="0">
                  <a:solidFill>
                    <a:srgbClr val="FFFFFF"/>
                  </a:solidFill>
                </a:rPr>
                <a:t>释放连接</a:t>
              </a:r>
              <a:endParaRPr lang="zh-CN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90" name="右箭头 43"/>
            <p:cNvSpPr/>
            <p:nvPr/>
          </p:nvSpPr>
          <p:spPr>
            <a:xfrm>
              <a:off x="7315209" y="1860266"/>
              <a:ext cx="463329" cy="4557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3765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电路交换</a:t>
              </a:r>
              <a:r>
                <a:rPr lang="zh-CN" altLang="en-US" sz="2000" b="1"/>
                <a:t>、分组交换和报文交换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02841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68329" y="3919892"/>
            <a:ext cx="1058779" cy="2144160"/>
            <a:chOff x="2487565" y="2623702"/>
            <a:chExt cx="1058779" cy="2144160"/>
          </a:xfrm>
        </p:grpSpPr>
        <p:grpSp>
          <p:nvGrpSpPr>
            <p:cNvPr id="70" name="组合 6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52567" y="3919892"/>
            <a:ext cx="1058779" cy="2144160"/>
            <a:chOff x="2487565" y="2623702"/>
            <a:chExt cx="1058779" cy="21441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4091" y="3919892"/>
            <a:ext cx="1058779" cy="2144160"/>
            <a:chOff x="2487565" y="2623702"/>
            <a:chExt cx="1058779" cy="2144160"/>
          </a:xfrm>
        </p:grpSpPr>
        <p:grpSp>
          <p:nvGrpSpPr>
            <p:cNvPr id="40" name="组合 3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sp>
        <p:nvSpPr>
          <p:cNvPr id="12" name="old-telephone_72355"/>
          <p:cNvSpPr/>
          <p:nvPr/>
        </p:nvSpPr>
        <p:spPr>
          <a:xfrm>
            <a:off x="1774610" y="4413869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ld-telephone_72355"/>
          <p:cNvSpPr/>
          <p:nvPr/>
        </p:nvSpPr>
        <p:spPr>
          <a:xfrm>
            <a:off x="1031945" y="5199255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ld-telephone_72355"/>
          <p:cNvSpPr/>
          <p:nvPr/>
        </p:nvSpPr>
        <p:spPr>
          <a:xfrm>
            <a:off x="1770541" y="5984642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824114" y="4412034"/>
            <a:ext cx="1246648" cy="1951379"/>
            <a:chOff x="10500502" y="3014244"/>
            <a:chExt cx="1246648" cy="1951379"/>
          </a:xfrm>
        </p:grpSpPr>
        <p:sp>
          <p:nvSpPr>
            <p:cNvPr id="37" name="old-telephone_72355"/>
            <p:cNvSpPr/>
            <p:nvPr/>
          </p:nvSpPr>
          <p:spPr>
            <a:xfrm>
              <a:off x="10504571" y="3014244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ld-telephone_72355"/>
            <p:cNvSpPr/>
            <p:nvPr/>
          </p:nvSpPr>
          <p:spPr>
            <a:xfrm>
              <a:off x="11319773" y="3799630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ld-telephone_72355"/>
            <p:cNvSpPr/>
            <p:nvPr/>
          </p:nvSpPr>
          <p:spPr>
            <a:xfrm>
              <a:off x="10500502" y="4585017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连接符 15"/>
          <p:cNvCxnSpPr>
            <a:stCxn id="12" idx="77"/>
            <a:endCxn id="60" idx="2"/>
          </p:cNvCxnSpPr>
          <p:nvPr/>
        </p:nvCxnSpPr>
        <p:spPr>
          <a:xfrm>
            <a:off x="2163540" y="4716710"/>
            <a:ext cx="1112582" cy="930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77"/>
            <a:endCxn id="64" idx="3"/>
          </p:cNvCxnSpPr>
          <p:nvPr/>
        </p:nvCxnSpPr>
        <p:spPr>
          <a:xfrm flipV="1">
            <a:off x="2159471" y="6020563"/>
            <a:ext cx="1131530" cy="26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02765" y="541030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37" idx="65"/>
            <a:endCxn id="50" idx="6"/>
          </p:cNvCxnSpPr>
          <p:nvPr/>
        </p:nvCxnSpPr>
        <p:spPr>
          <a:xfrm flipH="1">
            <a:off x="8919317" y="4626441"/>
            <a:ext cx="1057350" cy="18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19317" y="539462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9" idx="41"/>
            <a:endCxn id="54" idx="6"/>
          </p:cNvCxnSpPr>
          <p:nvPr/>
        </p:nvCxnSpPr>
        <p:spPr>
          <a:xfrm flipH="1" flipV="1">
            <a:off x="8919317" y="5984642"/>
            <a:ext cx="1053281" cy="26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0" idx="5"/>
            <a:endCxn id="66" idx="2"/>
          </p:cNvCxnSpPr>
          <p:nvPr/>
        </p:nvCxnSpPr>
        <p:spPr>
          <a:xfrm>
            <a:off x="3362843" y="4845636"/>
            <a:ext cx="623350" cy="25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78" idx="2"/>
          </p:cNvCxnSpPr>
          <p:nvPr/>
        </p:nvCxnSpPr>
        <p:spPr>
          <a:xfrm>
            <a:off x="4087793" y="5136810"/>
            <a:ext cx="1604091" cy="55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81" idx="3"/>
          </p:cNvCxnSpPr>
          <p:nvPr/>
        </p:nvCxnSpPr>
        <p:spPr>
          <a:xfrm flipV="1">
            <a:off x="5782971" y="5139368"/>
            <a:ext cx="633863" cy="569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1" idx="6"/>
            <a:endCxn id="45" idx="2"/>
          </p:cNvCxnSpPr>
          <p:nvPr/>
        </p:nvCxnSpPr>
        <p:spPr>
          <a:xfrm flipV="1">
            <a:off x="6503555" y="4809715"/>
            <a:ext cx="1604091" cy="293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42" idx="3"/>
          </p:cNvCxnSpPr>
          <p:nvPr/>
        </p:nvCxnSpPr>
        <p:spPr>
          <a:xfrm>
            <a:off x="8210527" y="4842185"/>
            <a:ext cx="607190" cy="552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şlïḍè"/>
          <p:cNvSpPr txBox="1"/>
          <p:nvPr/>
        </p:nvSpPr>
        <p:spPr>
          <a:xfrm>
            <a:off x="1796993" y="498178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8" name="íşlïḍè"/>
          <p:cNvSpPr txBox="1"/>
          <p:nvPr/>
        </p:nvSpPr>
        <p:spPr>
          <a:xfrm>
            <a:off x="9020917" y="498178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9" name="íşlïḍè"/>
          <p:cNvSpPr txBox="1"/>
          <p:nvPr/>
        </p:nvSpPr>
        <p:spPr>
          <a:xfrm rot="1189986">
            <a:off x="4356408" y="494452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0" name="íşlïḍè"/>
          <p:cNvSpPr txBox="1"/>
          <p:nvPr/>
        </p:nvSpPr>
        <p:spPr>
          <a:xfrm rot="20907398">
            <a:off x="6703311" y="451242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1" name="íşlïḍè"/>
          <p:cNvSpPr txBox="1"/>
          <p:nvPr/>
        </p:nvSpPr>
        <p:spPr>
          <a:xfrm>
            <a:off x="1407822" y="441306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A</a:t>
            </a:r>
            <a:endParaRPr lang="en-US" altLang="zh-CN" b="1" dirty="0"/>
          </a:p>
        </p:txBody>
      </p:sp>
      <p:sp>
        <p:nvSpPr>
          <p:cNvPr id="32" name="íşlïḍè"/>
          <p:cNvSpPr txBox="1"/>
          <p:nvPr/>
        </p:nvSpPr>
        <p:spPr>
          <a:xfrm>
            <a:off x="681726" y="518913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B</a:t>
            </a:r>
            <a:endParaRPr lang="en-US" altLang="zh-CN" b="1" dirty="0"/>
          </a:p>
        </p:txBody>
      </p:sp>
      <p:sp>
        <p:nvSpPr>
          <p:cNvPr id="33" name="íşlïḍè"/>
          <p:cNvSpPr txBox="1"/>
          <p:nvPr/>
        </p:nvSpPr>
        <p:spPr>
          <a:xfrm>
            <a:off x="1407822" y="595194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C</a:t>
            </a:r>
            <a:endParaRPr lang="en-US" altLang="zh-CN" b="1" dirty="0"/>
          </a:p>
        </p:txBody>
      </p:sp>
      <p:sp>
        <p:nvSpPr>
          <p:cNvPr id="34" name="íşlïḍè"/>
          <p:cNvSpPr txBox="1"/>
          <p:nvPr/>
        </p:nvSpPr>
        <p:spPr>
          <a:xfrm>
            <a:off x="10244835" y="441306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D</a:t>
            </a:r>
            <a:endParaRPr lang="en-US" altLang="zh-CN" b="1" dirty="0"/>
          </a:p>
        </p:txBody>
      </p:sp>
      <p:sp>
        <p:nvSpPr>
          <p:cNvPr id="35" name="íşlïḍè"/>
          <p:cNvSpPr txBox="1"/>
          <p:nvPr/>
        </p:nvSpPr>
        <p:spPr>
          <a:xfrm>
            <a:off x="11128944" y="518913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E</a:t>
            </a:r>
            <a:endParaRPr lang="en-US" altLang="zh-CN" b="1" dirty="0"/>
          </a:p>
        </p:txBody>
      </p:sp>
      <p:sp>
        <p:nvSpPr>
          <p:cNvPr id="36" name="íşlïḍè"/>
          <p:cNvSpPr txBox="1"/>
          <p:nvPr/>
        </p:nvSpPr>
        <p:spPr>
          <a:xfrm>
            <a:off x="10244835" y="595194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F</a:t>
            </a:r>
            <a:endParaRPr lang="en-US" altLang="zh-CN" b="1" dirty="0"/>
          </a:p>
        </p:txBody>
      </p:sp>
      <p:sp>
        <p:nvSpPr>
          <p:cNvPr id="95" name="圆角矩形 34"/>
          <p:cNvSpPr/>
          <p:nvPr/>
        </p:nvSpPr>
        <p:spPr>
          <a:xfrm>
            <a:off x="969917" y="2287499"/>
            <a:ext cx="2525759" cy="85272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分配通信资源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93" name="圆角矩形 38"/>
          <p:cNvSpPr/>
          <p:nvPr/>
        </p:nvSpPr>
        <p:spPr>
          <a:xfrm>
            <a:off x="4987909" y="2287499"/>
            <a:ext cx="2525759" cy="852720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一直占用通信资源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91" name="圆角矩形 41"/>
          <p:cNvSpPr/>
          <p:nvPr/>
        </p:nvSpPr>
        <p:spPr>
          <a:xfrm>
            <a:off x="9005901" y="2287499"/>
            <a:ext cx="2525759" cy="85272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归还通信资源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96" name="圆角矩形 35"/>
          <p:cNvSpPr/>
          <p:nvPr/>
        </p:nvSpPr>
        <p:spPr>
          <a:xfrm>
            <a:off x="660460" y="1757641"/>
            <a:ext cx="1718854" cy="653682"/>
          </a:xfrm>
          <a:prstGeom prst="roundRect">
            <a:avLst>
              <a:gd name="adj" fmla="val 25000"/>
            </a:avLst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FFFFFF"/>
                </a:solidFill>
              </a:rPr>
              <a:t>01 </a:t>
            </a:r>
            <a:r>
              <a:rPr lang="zh-CN" altLang="en-US" sz="2000" b="1" dirty="0">
                <a:solidFill>
                  <a:srgbClr val="FFFFFF"/>
                </a:solidFill>
              </a:rPr>
              <a:t>建立连接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87" name="右箭头 36"/>
          <p:cNvSpPr/>
          <p:nvPr/>
        </p:nvSpPr>
        <p:spPr>
          <a:xfrm>
            <a:off x="3297218" y="1851087"/>
            <a:ext cx="463329" cy="455709"/>
          </a:xfrm>
          <a:prstGeom prst="rightArrow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4" name="圆角矩形 39"/>
          <p:cNvSpPr/>
          <p:nvPr/>
        </p:nvSpPr>
        <p:spPr>
          <a:xfrm>
            <a:off x="4678451" y="1757641"/>
            <a:ext cx="1718854" cy="653682"/>
          </a:xfrm>
          <a:prstGeom prst="roundRect">
            <a:avLst>
              <a:gd name="adj" fmla="val 25000"/>
            </a:avLst>
          </a:prstGeom>
          <a:solidFill>
            <a:schemeClr val="accent2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FFFFFF"/>
                </a:solidFill>
              </a:rPr>
              <a:t>02 </a:t>
            </a:r>
            <a:r>
              <a:rPr lang="zh-CN" altLang="en-US" sz="2000" b="1" dirty="0">
                <a:solidFill>
                  <a:srgbClr val="FFFFFF"/>
                </a:solidFill>
              </a:rPr>
              <a:t>通话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92" name="圆角矩形 42"/>
          <p:cNvSpPr/>
          <p:nvPr/>
        </p:nvSpPr>
        <p:spPr>
          <a:xfrm>
            <a:off x="8696444" y="1757641"/>
            <a:ext cx="1718854" cy="653682"/>
          </a:xfrm>
          <a:prstGeom prst="roundRect">
            <a:avLst>
              <a:gd name="adj" fmla="val 25000"/>
            </a:avLst>
          </a:prstGeom>
          <a:solidFill>
            <a:schemeClr val="accent3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rgbClr val="FFFFFF"/>
                </a:solidFill>
              </a:rPr>
              <a:t>03 </a:t>
            </a:r>
            <a:r>
              <a:rPr lang="zh-CN" altLang="en-US" sz="2000" b="1" dirty="0">
                <a:solidFill>
                  <a:srgbClr val="FFFFFF"/>
                </a:solidFill>
              </a:rPr>
              <a:t>释放连接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90" name="右箭头 43"/>
          <p:cNvSpPr/>
          <p:nvPr/>
        </p:nvSpPr>
        <p:spPr>
          <a:xfrm>
            <a:off x="7315209" y="1860266"/>
            <a:ext cx="463329" cy="455709"/>
          </a:xfrm>
          <a:prstGeom prst="rightArrow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2201987" y="4726666"/>
            <a:ext cx="8402912" cy="964245"/>
            <a:chOff x="2201987" y="4726666"/>
            <a:chExt cx="8402912" cy="96424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201987" y="4726666"/>
              <a:ext cx="1123640" cy="96172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endCxn id="66" idx="2"/>
            </p:cNvCxnSpPr>
            <p:nvPr/>
          </p:nvCxnSpPr>
          <p:spPr>
            <a:xfrm>
              <a:off x="3319171" y="4817026"/>
              <a:ext cx="667022" cy="286421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66" idx="2"/>
              <a:endCxn id="78" idx="6"/>
            </p:cNvCxnSpPr>
            <p:nvPr/>
          </p:nvCxnSpPr>
          <p:spPr>
            <a:xfrm>
              <a:off x="3986193" y="5103447"/>
              <a:ext cx="1807291" cy="587464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78" idx="6"/>
              <a:endCxn id="81" idx="6"/>
            </p:cNvCxnSpPr>
            <p:nvPr/>
          </p:nvCxnSpPr>
          <p:spPr>
            <a:xfrm flipV="1">
              <a:off x="5793484" y="5103447"/>
              <a:ext cx="710071" cy="587464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81" idx="6"/>
            </p:cNvCxnSpPr>
            <p:nvPr/>
          </p:nvCxnSpPr>
          <p:spPr>
            <a:xfrm flipV="1">
              <a:off x="6503555" y="4808858"/>
              <a:ext cx="1647509" cy="294589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endCxn id="52" idx="2"/>
            </p:cNvCxnSpPr>
            <p:nvPr/>
          </p:nvCxnSpPr>
          <p:spPr>
            <a:xfrm>
              <a:off x="8140902" y="4808858"/>
              <a:ext cx="676815" cy="588321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V="1">
              <a:off x="8826051" y="5385763"/>
              <a:ext cx="1778848" cy="19230"/>
            </a:xfrm>
            <a:prstGeom prst="line">
              <a:avLst/>
            </a:prstGeom>
            <a:ln w="762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3" grpId="0" animBg="1"/>
      <p:bldP spid="91" grpId="0" animBg="1"/>
      <p:bldP spid="96" grpId="0" animBg="1"/>
      <p:bldP spid="94" grpId="0" animBg="1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19321" y="1536690"/>
            <a:ext cx="9243743" cy="823148"/>
            <a:chOff x="1419321" y="1536690"/>
            <a:chExt cx="9243743" cy="8231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321" y="1536691"/>
              <a:ext cx="823147" cy="82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917" y="1536690"/>
              <a:ext cx="823147" cy="82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75000"/>
                    </a:schemeClr>
                  </a:solidFill>
                </a:rPr>
                <a:t>电路交换</a:t>
              </a:r>
              <a:r>
                <a:rPr lang="zh-CN" altLang="en-US" sz="2000" b="1"/>
                <a:t>、分组交换和报文交换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02841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68329" y="2355252"/>
            <a:ext cx="1058779" cy="2144160"/>
            <a:chOff x="2487565" y="2623702"/>
            <a:chExt cx="1058779" cy="2144160"/>
          </a:xfrm>
        </p:grpSpPr>
        <p:grpSp>
          <p:nvGrpSpPr>
            <p:cNvPr id="70" name="组合 6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52567" y="2355252"/>
            <a:ext cx="1058779" cy="2144160"/>
            <a:chOff x="2487565" y="2623702"/>
            <a:chExt cx="1058779" cy="2144160"/>
          </a:xfrm>
        </p:grpSpPr>
        <p:grpSp>
          <p:nvGrpSpPr>
            <p:cNvPr id="55" name="组合 54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4091" y="2355252"/>
            <a:ext cx="1058779" cy="2144160"/>
            <a:chOff x="2487565" y="2623702"/>
            <a:chExt cx="1058779" cy="2144160"/>
          </a:xfrm>
        </p:grpSpPr>
        <p:grpSp>
          <p:nvGrpSpPr>
            <p:cNvPr id="40" name="组合 39"/>
            <p:cNvGrpSpPr/>
            <p:nvPr/>
          </p:nvGrpSpPr>
          <p:grpSpPr>
            <a:xfrm>
              <a:off x="2611120" y="3429000"/>
              <a:ext cx="811671" cy="1338862"/>
              <a:chOff x="2021840" y="3429000"/>
              <a:chExt cx="811671" cy="133886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123440" y="3429000"/>
                <a:ext cx="608471" cy="13388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731911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2021840" y="3462725"/>
                <a:ext cx="101600" cy="1276527"/>
                <a:chOff x="3747911" y="2522925"/>
                <a:chExt cx="101600" cy="1276527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3747911" y="2522925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747911" y="2816657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3747911" y="3110389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3747911" y="3404121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3747911" y="3697852"/>
                  <a:ext cx="101600" cy="1016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1" name="íşlïḍè"/>
            <p:cNvSpPr txBox="1"/>
            <p:nvPr/>
          </p:nvSpPr>
          <p:spPr>
            <a:xfrm>
              <a:off x="2487565" y="2623702"/>
              <a:ext cx="1058779" cy="80791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zh-CN" altLang="en-US" b="1" dirty="0"/>
                <a:t>电话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交换机</a:t>
              </a:r>
              <a:endParaRPr lang="en-US" altLang="zh-CN" b="1" dirty="0"/>
            </a:p>
          </p:txBody>
        </p:sp>
      </p:grpSp>
      <p:sp>
        <p:nvSpPr>
          <p:cNvPr id="12" name="old-telephone_72355"/>
          <p:cNvSpPr/>
          <p:nvPr/>
        </p:nvSpPr>
        <p:spPr>
          <a:xfrm>
            <a:off x="1774610" y="2849229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ld-telephone_72355"/>
          <p:cNvSpPr/>
          <p:nvPr/>
        </p:nvSpPr>
        <p:spPr>
          <a:xfrm>
            <a:off x="1031945" y="3634615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ld-telephone_72355"/>
          <p:cNvSpPr/>
          <p:nvPr/>
        </p:nvSpPr>
        <p:spPr>
          <a:xfrm>
            <a:off x="1770541" y="4420002"/>
            <a:ext cx="427377" cy="380606"/>
          </a:xfrm>
          <a:custGeom>
            <a:avLst/>
            <a:gdLst>
              <a:gd name="connsiteX0" fmla="*/ 362681 w 608697"/>
              <a:gd name="connsiteY0" fmla="*/ 433337 h 542084"/>
              <a:gd name="connsiteX1" fmla="*/ 351119 w 608697"/>
              <a:gd name="connsiteY1" fmla="*/ 444882 h 542084"/>
              <a:gd name="connsiteX2" fmla="*/ 351119 w 608697"/>
              <a:gd name="connsiteY2" fmla="*/ 467823 h 542084"/>
              <a:gd name="connsiteX3" fmla="*/ 362681 w 608697"/>
              <a:gd name="connsiteY3" fmla="*/ 479368 h 542084"/>
              <a:gd name="connsiteX4" fmla="*/ 385656 w 608697"/>
              <a:gd name="connsiteY4" fmla="*/ 479368 h 542084"/>
              <a:gd name="connsiteX5" fmla="*/ 397218 w 608697"/>
              <a:gd name="connsiteY5" fmla="*/ 467823 h 542084"/>
              <a:gd name="connsiteX6" fmla="*/ 397218 w 608697"/>
              <a:gd name="connsiteY6" fmla="*/ 444882 h 542084"/>
              <a:gd name="connsiteX7" fmla="*/ 385656 w 608697"/>
              <a:gd name="connsiteY7" fmla="*/ 433337 h 542084"/>
              <a:gd name="connsiteX8" fmla="*/ 292862 w 608697"/>
              <a:gd name="connsiteY8" fmla="*/ 433337 h 542084"/>
              <a:gd name="connsiteX9" fmla="*/ 281300 w 608697"/>
              <a:gd name="connsiteY9" fmla="*/ 444882 h 542084"/>
              <a:gd name="connsiteX10" fmla="*/ 281300 w 608697"/>
              <a:gd name="connsiteY10" fmla="*/ 467823 h 542084"/>
              <a:gd name="connsiteX11" fmla="*/ 292862 w 608697"/>
              <a:gd name="connsiteY11" fmla="*/ 479368 h 542084"/>
              <a:gd name="connsiteX12" fmla="*/ 315837 w 608697"/>
              <a:gd name="connsiteY12" fmla="*/ 479368 h 542084"/>
              <a:gd name="connsiteX13" fmla="*/ 327399 w 608697"/>
              <a:gd name="connsiteY13" fmla="*/ 467823 h 542084"/>
              <a:gd name="connsiteX14" fmla="*/ 327399 w 608697"/>
              <a:gd name="connsiteY14" fmla="*/ 444882 h 542084"/>
              <a:gd name="connsiteX15" fmla="*/ 315837 w 608697"/>
              <a:gd name="connsiteY15" fmla="*/ 433337 h 542084"/>
              <a:gd name="connsiteX16" fmla="*/ 222968 w 608697"/>
              <a:gd name="connsiteY16" fmla="*/ 433337 h 542084"/>
              <a:gd name="connsiteX17" fmla="*/ 211480 w 608697"/>
              <a:gd name="connsiteY17" fmla="*/ 444882 h 542084"/>
              <a:gd name="connsiteX18" fmla="*/ 211480 w 608697"/>
              <a:gd name="connsiteY18" fmla="*/ 467823 h 542084"/>
              <a:gd name="connsiteX19" fmla="*/ 222968 w 608697"/>
              <a:gd name="connsiteY19" fmla="*/ 479368 h 542084"/>
              <a:gd name="connsiteX20" fmla="*/ 246017 w 608697"/>
              <a:gd name="connsiteY20" fmla="*/ 479368 h 542084"/>
              <a:gd name="connsiteX21" fmla="*/ 257579 w 608697"/>
              <a:gd name="connsiteY21" fmla="*/ 467823 h 542084"/>
              <a:gd name="connsiteX22" fmla="*/ 257579 w 608697"/>
              <a:gd name="connsiteY22" fmla="*/ 444882 h 542084"/>
              <a:gd name="connsiteX23" fmla="*/ 246017 w 608697"/>
              <a:gd name="connsiteY23" fmla="*/ 433337 h 542084"/>
              <a:gd name="connsiteX24" fmla="*/ 362681 w 608697"/>
              <a:gd name="connsiteY24" fmla="*/ 363545 h 542084"/>
              <a:gd name="connsiteX25" fmla="*/ 351119 w 608697"/>
              <a:gd name="connsiteY25" fmla="*/ 375090 h 542084"/>
              <a:gd name="connsiteX26" fmla="*/ 351119 w 608697"/>
              <a:gd name="connsiteY26" fmla="*/ 398106 h 542084"/>
              <a:gd name="connsiteX27" fmla="*/ 362681 w 608697"/>
              <a:gd name="connsiteY27" fmla="*/ 409651 h 542084"/>
              <a:gd name="connsiteX28" fmla="*/ 385656 w 608697"/>
              <a:gd name="connsiteY28" fmla="*/ 409651 h 542084"/>
              <a:gd name="connsiteX29" fmla="*/ 397218 w 608697"/>
              <a:gd name="connsiteY29" fmla="*/ 398106 h 542084"/>
              <a:gd name="connsiteX30" fmla="*/ 397218 w 608697"/>
              <a:gd name="connsiteY30" fmla="*/ 375090 h 542084"/>
              <a:gd name="connsiteX31" fmla="*/ 385656 w 608697"/>
              <a:gd name="connsiteY31" fmla="*/ 363545 h 542084"/>
              <a:gd name="connsiteX32" fmla="*/ 292862 w 608697"/>
              <a:gd name="connsiteY32" fmla="*/ 363545 h 542084"/>
              <a:gd name="connsiteX33" fmla="*/ 281300 w 608697"/>
              <a:gd name="connsiteY33" fmla="*/ 375090 h 542084"/>
              <a:gd name="connsiteX34" fmla="*/ 281300 w 608697"/>
              <a:gd name="connsiteY34" fmla="*/ 398106 h 542084"/>
              <a:gd name="connsiteX35" fmla="*/ 292862 w 608697"/>
              <a:gd name="connsiteY35" fmla="*/ 409651 h 542084"/>
              <a:gd name="connsiteX36" fmla="*/ 315837 w 608697"/>
              <a:gd name="connsiteY36" fmla="*/ 409651 h 542084"/>
              <a:gd name="connsiteX37" fmla="*/ 327399 w 608697"/>
              <a:gd name="connsiteY37" fmla="*/ 398106 h 542084"/>
              <a:gd name="connsiteX38" fmla="*/ 327399 w 608697"/>
              <a:gd name="connsiteY38" fmla="*/ 375090 h 542084"/>
              <a:gd name="connsiteX39" fmla="*/ 315837 w 608697"/>
              <a:gd name="connsiteY39" fmla="*/ 363545 h 542084"/>
              <a:gd name="connsiteX40" fmla="*/ 222968 w 608697"/>
              <a:gd name="connsiteY40" fmla="*/ 363545 h 542084"/>
              <a:gd name="connsiteX41" fmla="*/ 211480 w 608697"/>
              <a:gd name="connsiteY41" fmla="*/ 375090 h 542084"/>
              <a:gd name="connsiteX42" fmla="*/ 211480 w 608697"/>
              <a:gd name="connsiteY42" fmla="*/ 398106 h 542084"/>
              <a:gd name="connsiteX43" fmla="*/ 222968 w 608697"/>
              <a:gd name="connsiteY43" fmla="*/ 409651 h 542084"/>
              <a:gd name="connsiteX44" fmla="*/ 246017 w 608697"/>
              <a:gd name="connsiteY44" fmla="*/ 409651 h 542084"/>
              <a:gd name="connsiteX45" fmla="*/ 257579 w 608697"/>
              <a:gd name="connsiteY45" fmla="*/ 398106 h 542084"/>
              <a:gd name="connsiteX46" fmla="*/ 257579 w 608697"/>
              <a:gd name="connsiteY46" fmla="*/ 375090 h 542084"/>
              <a:gd name="connsiteX47" fmla="*/ 246017 w 608697"/>
              <a:gd name="connsiteY47" fmla="*/ 363545 h 542084"/>
              <a:gd name="connsiteX48" fmla="*/ 362681 w 608697"/>
              <a:gd name="connsiteY48" fmla="*/ 293828 h 542084"/>
              <a:gd name="connsiteX49" fmla="*/ 351119 w 608697"/>
              <a:gd name="connsiteY49" fmla="*/ 305373 h 542084"/>
              <a:gd name="connsiteX50" fmla="*/ 351119 w 608697"/>
              <a:gd name="connsiteY50" fmla="*/ 328314 h 542084"/>
              <a:gd name="connsiteX51" fmla="*/ 362681 w 608697"/>
              <a:gd name="connsiteY51" fmla="*/ 339859 h 542084"/>
              <a:gd name="connsiteX52" fmla="*/ 385656 w 608697"/>
              <a:gd name="connsiteY52" fmla="*/ 339859 h 542084"/>
              <a:gd name="connsiteX53" fmla="*/ 397218 w 608697"/>
              <a:gd name="connsiteY53" fmla="*/ 328314 h 542084"/>
              <a:gd name="connsiteX54" fmla="*/ 397218 w 608697"/>
              <a:gd name="connsiteY54" fmla="*/ 305373 h 542084"/>
              <a:gd name="connsiteX55" fmla="*/ 385656 w 608697"/>
              <a:gd name="connsiteY55" fmla="*/ 293828 h 542084"/>
              <a:gd name="connsiteX56" fmla="*/ 292862 w 608697"/>
              <a:gd name="connsiteY56" fmla="*/ 293828 h 542084"/>
              <a:gd name="connsiteX57" fmla="*/ 281300 w 608697"/>
              <a:gd name="connsiteY57" fmla="*/ 305373 h 542084"/>
              <a:gd name="connsiteX58" fmla="*/ 281300 w 608697"/>
              <a:gd name="connsiteY58" fmla="*/ 328314 h 542084"/>
              <a:gd name="connsiteX59" fmla="*/ 292862 w 608697"/>
              <a:gd name="connsiteY59" fmla="*/ 339859 h 542084"/>
              <a:gd name="connsiteX60" fmla="*/ 315837 w 608697"/>
              <a:gd name="connsiteY60" fmla="*/ 339859 h 542084"/>
              <a:gd name="connsiteX61" fmla="*/ 327399 w 608697"/>
              <a:gd name="connsiteY61" fmla="*/ 328314 h 542084"/>
              <a:gd name="connsiteX62" fmla="*/ 327399 w 608697"/>
              <a:gd name="connsiteY62" fmla="*/ 305373 h 542084"/>
              <a:gd name="connsiteX63" fmla="*/ 315837 w 608697"/>
              <a:gd name="connsiteY63" fmla="*/ 293828 h 542084"/>
              <a:gd name="connsiteX64" fmla="*/ 222968 w 608697"/>
              <a:gd name="connsiteY64" fmla="*/ 293828 h 542084"/>
              <a:gd name="connsiteX65" fmla="*/ 211480 w 608697"/>
              <a:gd name="connsiteY65" fmla="*/ 305373 h 542084"/>
              <a:gd name="connsiteX66" fmla="*/ 211480 w 608697"/>
              <a:gd name="connsiteY66" fmla="*/ 328314 h 542084"/>
              <a:gd name="connsiteX67" fmla="*/ 222968 w 608697"/>
              <a:gd name="connsiteY67" fmla="*/ 339859 h 542084"/>
              <a:gd name="connsiteX68" fmla="*/ 246017 w 608697"/>
              <a:gd name="connsiteY68" fmla="*/ 339859 h 542084"/>
              <a:gd name="connsiteX69" fmla="*/ 257579 w 608697"/>
              <a:gd name="connsiteY69" fmla="*/ 328314 h 542084"/>
              <a:gd name="connsiteX70" fmla="*/ 257579 w 608697"/>
              <a:gd name="connsiteY70" fmla="*/ 305373 h 542084"/>
              <a:gd name="connsiteX71" fmla="*/ 246017 w 608697"/>
              <a:gd name="connsiteY71" fmla="*/ 293828 h 542084"/>
              <a:gd name="connsiteX72" fmla="*/ 263397 w 608697"/>
              <a:gd name="connsiteY72" fmla="*/ 157149 h 542084"/>
              <a:gd name="connsiteX73" fmla="*/ 345301 w 608697"/>
              <a:gd name="connsiteY73" fmla="*/ 157149 h 542084"/>
              <a:gd name="connsiteX74" fmla="*/ 374766 w 608697"/>
              <a:gd name="connsiteY74" fmla="*/ 186570 h 542084"/>
              <a:gd name="connsiteX75" fmla="*/ 374766 w 608697"/>
              <a:gd name="connsiteY75" fmla="*/ 224483 h 542084"/>
              <a:gd name="connsiteX76" fmla="*/ 386999 w 608697"/>
              <a:gd name="connsiteY76" fmla="*/ 227462 h 542084"/>
              <a:gd name="connsiteX77" fmla="*/ 553939 w 608697"/>
              <a:gd name="connsiteY77" fmla="*/ 431326 h 542084"/>
              <a:gd name="connsiteX78" fmla="*/ 523132 w 608697"/>
              <a:gd name="connsiteY78" fmla="*/ 524729 h 542084"/>
              <a:gd name="connsiteX79" fmla="*/ 443019 w 608697"/>
              <a:gd name="connsiteY79" fmla="*/ 542084 h 542084"/>
              <a:gd name="connsiteX80" fmla="*/ 165680 w 608697"/>
              <a:gd name="connsiteY80" fmla="*/ 542084 h 542084"/>
              <a:gd name="connsiteX81" fmla="*/ 85566 w 608697"/>
              <a:gd name="connsiteY81" fmla="*/ 524729 h 542084"/>
              <a:gd name="connsiteX82" fmla="*/ 54759 w 608697"/>
              <a:gd name="connsiteY82" fmla="*/ 431326 h 542084"/>
              <a:gd name="connsiteX83" fmla="*/ 221700 w 608697"/>
              <a:gd name="connsiteY83" fmla="*/ 227462 h 542084"/>
              <a:gd name="connsiteX84" fmla="*/ 233933 w 608697"/>
              <a:gd name="connsiteY84" fmla="*/ 224483 h 542084"/>
              <a:gd name="connsiteX85" fmla="*/ 233933 w 608697"/>
              <a:gd name="connsiteY85" fmla="*/ 186570 h 542084"/>
              <a:gd name="connsiteX86" fmla="*/ 263397 w 608697"/>
              <a:gd name="connsiteY86" fmla="*/ 157149 h 542084"/>
              <a:gd name="connsiteX87" fmla="*/ 304349 w 608697"/>
              <a:gd name="connsiteY87" fmla="*/ 0 h 542084"/>
              <a:gd name="connsiteX88" fmla="*/ 608697 w 608697"/>
              <a:gd name="connsiteY88" fmla="*/ 131760 h 542084"/>
              <a:gd name="connsiteX89" fmla="*/ 608697 w 608697"/>
              <a:gd name="connsiteY89" fmla="*/ 158127 h 542084"/>
              <a:gd name="connsiteX90" fmla="*/ 548051 w 608697"/>
              <a:gd name="connsiteY90" fmla="*/ 218682 h 542084"/>
              <a:gd name="connsiteX91" fmla="*/ 463087 w 608697"/>
              <a:gd name="connsiteY91" fmla="*/ 218682 h 542084"/>
              <a:gd name="connsiteX92" fmla="*/ 402441 w 608697"/>
              <a:gd name="connsiteY92" fmla="*/ 158127 h 542084"/>
              <a:gd name="connsiteX93" fmla="*/ 402441 w 608697"/>
              <a:gd name="connsiteY93" fmla="*/ 131760 h 542084"/>
              <a:gd name="connsiteX94" fmla="*/ 402516 w 608697"/>
              <a:gd name="connsiteY94" fmla="*/ 129898 h 542084"/>
              <a:gd name="connsiteX95" fmla="*/ 206181 w 608697"/>
              <a:gd name="connsiteY95" fmla="*/ 129898 h 542084"/>
              <a:gd name="connsiteX96" fmla="*/ 206256 w 608697"/>
              <a:gd name="connsiteY96" fmla="*/ 131760 h 542084"/>
              <a:gd name="connsiteX97" fmla="*/ 206256 w 608697"/>
              <a:gd name="connsiteY97" fmla="*/ 158127 h 542084"/>
              <a:gd name="connsiteX98" fmla="*/ 145610 w 608697"/>
              <a:gd name="connsiteY98" fmla="*/ 218682 h 542084"/>
              <a:gd name="connsiteX99" fmla="*/ 60646 w 608697"/>
              <a:gd name="connsiteY99" fmla="*/ 218682 h 542084"/>
              <a:gd name="connsiteX100" fmla="*/ 0 w 608697"/>
              <a:gd name="connsiteY100" fmla="*/ 158127 h 542084"/>
              <a:gd name="connsiteX101" fmla="*/ 0 w 608697"/>
              <a:gd name="connsiteY101" fmla="*/ 131760 h 542084"/>
              <a:gd name="connsiteX102" fmla="*/ 304349 w 608697"/>
              <a:gd name="connsiteY102" fmla="*/ 0 h 5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8697" h="542084">
                <a:moveTo>
                  <a:pt x="362681" y="433337"/>
                </a:moveTo>
                <a:cubicBezTo>
                  <a:pt x="356341" y="433337"/>
                  <a:pt x="351119" y="438476"/>
                  <a:pt x="351119" y="444882"/>
                </a:cubicBezTo>
                <a:lnTo>
                  <a:pt x="351119" y="467823"/>
                </a:lnTo>
                <a:cubicBezTo>
                  <a:pt x="351119" y="474229"/>
                  <a:pt x="356341" y="479368"/>
                  <a:pt x="362681" y="479368"/>
                </a:cubicBezTo>
                <a:lnTo>
                  <a:pt x="385656" y="479368"/>
                </a:lnTo>
                <a:cubicBezTo>
                  <a:pt x="392071" y="479368"/>
                  <a:pt x="397218" y="474229"/>
                  <a:pt x="397218" y="467823"/>
                </a:cubicBezTo>
                <a:lnTo>
                  <a:pt x="397218" y="444882"/>
                </a:lnTo>
                <a:cubicBezTo>
                  <a:pt x="397218" y="438476"/>
                  <a:pt x="392071" y="433337"/>
                  <a:pt x="385656" y="433337"/>
                </a:cubicBezTo>
                <a:close/>
                <a:moveTo>
                  <a:pt x="292862" y="433337"/>
                </a:moveTo>
                <a:cubicBezTo>
                  <a:pt x="286447" y="433337"/>
                  <a:pt x="281300" y="438476"/>
                  <a:pt x="281300" y="444882"/>
                </a:cubicBezTo>
                <a:lnTo>
                  <a:pt x="281300" y="467823"/>
                </a:lnTo>
                <a:cubicBezTo>
                  <a:pt x="281300" y="474229"/>
                  <a:pt x="286447" y="479368"/>
                  <a:pt x="292862" y="479368"/>
                </a:cubicBezTo>
                <a:lnTo>
                  <a:pt x="315837" y="479368"/>
                </a:lnTo>
                <a:cubicBezTo>
                  <a:pt x="322252" y="479368"/>
                  <a:pt x="327399" y="474229"/>
                  <a:pt x="327399" y="467823"/>
                </a:cubicBezTo>
                <a:lnTo>
                  <a:pt x="327399" y="444882"/>
                </a:lnTo>
                <a:cubicBezTo>
                  <a:pt x="327399" y="438476"/>
                  <a:pt x="322252" y="433337"/>
                  <a:pt x="315837" y="433337"/>
                </a:cubicBezTo>
                <a:close/>
                <a:moveTo>
                  <a:pt x="222968" y="433337"/>
                </a:moveTo>
                <a:cubicBezTo>
                  <a:pt x="216627" y="433337"/>
                  <a:pt x="211480" y="438476"/>
                  <a:pt x="211480" y="444882"/>
                </a:cubicBezTo>
                <a:lnTo>
                  <a:pt x="211480" y="467823"/>
                </a:lnTo>
                <a:cubicBezTo>
                  <a:pt x="211480" y="474229"/>
                  <a:pt x="216627" y="479368"/>
                  <a:pt x="222968" y="479368"/>
                </a:cubicBezTo>
                <a:lnTo>
                  <a:pt x="246017" y="479368"/>
                </a:lnTo>
                <a:cubicBezTo>
                  <a:pt x="252358" y="479368"/>
                  <a:pt x="257579" y="474229"/>
                  <a:pt x="257579" y="467823"/>
                </a:cubicBezTo>
                <a:lnTo>
                  <a:pt x="257579" y="444882"/>
                </a:lnTo>
                <a:cubicBezTo>
                  <a:pt x="257579" y="438476"/>
                  <a:pt x="252358" y="433337"/>
                  <a:pt x="246017" y="433337"/>
                </a:cubicBezTo>
                <a:close/>
                <a:moveTo>
                  <a:pt x="362681" y="363545"/>
                </a:moveTo>
                <a:cubicBezTo>
                  <a:pt x="356341" y="363545"/>
                  <a:pt x="351119" y="368759"/>
                  <a:pt x="351119" y="375090"/>
                </a:cubicBezTo>
                <a:lnTo>
                  <a:pt x="351119" y="398106"/>
                </a:lnTo>
                <a:cubicBezTo>
                  <a:pt x="351119" y="404437"/>
                  <a:pt x="356341" y="409651"/>
                  <a:pt x="362681" y="409651"/>
                </a:cubicBezTo>
                <a:lnTo>
                  <a:pt x="385656" y="409651"/>
                </a:lnTo>
                <a:cubicBezTo>
                  <a:pt x="392071" y="409651"/>
                  <a:pt x="397218" y="404437"/>
                  <a:pt x="397218" y="398106"/>
                </a:cubicBezTo>
                <a:lnTo>
                  <a:pt x="397218" y="375090"/>
                </a:lnTo>
                <a:cubicBezTo>
                  <a:pt x="397218" y="368759"/>
                  <a:pt x="392071" y="363545"/>
                  <a:pt x="385656" y="363545"/>
                </a:cubicBezTo>
                <a:close/>
                <a:moveTo>
                  <a:pt x="292862" y="363545"/>
                </a:moveTo>
                <a:cubicBezTo>
                  <a:pt x="286447" y="363545"/>
                  <a:pt x="281300" y="368759"/>
                  <a:pt x="281300" y="375090"/>
                </a:cubicBezTo>
                <a:lnTo>
                  <a:pt x="281300" y="398106"/>
                </a:lnTo>
                <a:cubicBezTo>
                  <a:pt x="281300" y="404437"/>
                  <a:pt x="286447" y="409651"/>
                  <a:pt x="292862" y="409651"/>
                </a:cubicBezTo>
                <a:lnTo>
                  <a:pt x="315837" y="409651"/>
                </a:lnTo>
                <a:cubicBezTo>
                  <a:pt x="322252" y="409651"/>
                  <a:pt x="327399" y="404437"/>
                  <a:pt x="327399" y="398106"/>
                </a:cubicBezTo>
                <a:lnTo>
                  <a:pt x="327399" y="375090"/>
                </a:lnTo>
                <a:cubicBezTo>
                  <a:pt x="327399" y="368759"/>
                  <a:pt x="322252" y="363545"/>
                  <a:pt x="315837" y="363545"/>
                </a:cubicBezTo>
                <a:close/>
                <a:moveTo>
                  <a:pt x="222968" y="363545"/>
                </a:moveTo>
                <a:cubicBezTo>
                  <a:pt x="216627" y="363545"/>
                  <a:pt x="211480" y="368759"/>
                  <a:pt x="211480" y="375090"/>
                </a:cubicBezTo>
                <a:lnTo>
                  <a:pt x="211480" y="398106"/>
                </a:lnTo>
                <a:cubicBezTo>
                  <a:pt x="211480" y="404437"/>
                  <a:pt x="216627" y="409651"/>
                  <a:pt x="222968" y="409651"/>
                </a:cubicBezTo>
                <a:lnTo>
                  <a:pt x="246017" y="409651"/>
                </a:lnTo>
                <a:cubicBezTo>
                  <a:pt x="252358" y="409651"/>
                  <a:pt x="257579" y="404437"/>
                  <a:pt x="257579" y="398106"/>
                </a:cubicBezTo>
                <a:lnTo>
                  <a:pt x="257579" y="375090"/>
                </a:lnTo>
                <a:cubicBezTo>
                  <a:pt x="257579" y="368759"/>
                  <a:pt x="252358" y="363545"/>
                  <a:pt x="246017" y="363545"/>
                </a:cubicBezTo>
                <a:close/>
                <a:moveTo>
                  <a:pt x="362681" y="293828"/>
                </a:moveTo>
                <a:cubicBezTo>
                  <a:pt x="356341" y="293828"/>
                  <a:pt x="351119" y="298967"/>
                  <a:pt x="351119" y="305373"/>
                </a:cubicBezTo>
                <a:lnTo>
                  <a:pt x="351119" y="328314"/>
                </a:lnTo>
                <a:cubicBezTo>
                  <a:pt x="351119" y="334720"/>
                  <a:pt x="356341" y="339859"/>
                  <a:pt x="362681" y="339859"/>
                </a:cubicBezTo>
                <a:lnTo>
                  <a:pt x="385656" y="339859"/>
                </a:lnTo>
                <a:cubicBezTo>
                  <a:pt x="392071" y="339859"/>
                  <a:pt x="397218" y="334720"/>
                  <a:pt x="397218" y="328314"/>
                </a:cubicBezTo>
                <a:lnTo>
                  <a:pt x="397218" y="305373"/>
                </a:lnTo>
                <a:cubicBezTo>
                  <a:pt x="397218" y="298967"/>
                  <a:pt x="392071" y="293828"/>
                  <a:pt x="385656" y="293828"/>
                </a:cubicBezTo>
                <a:close/>
                <a:moveTo>
                  <a:pt x="292862" y="293828"/>
                </a:moveTo>
                <a:cubicBezTo>
                  <a:pt x="286447" y="293828"/>
                  <a:pt x="281300" y="298967"/>
                  <a:pt x="281300" y="305373"/>
                </a:cubicBezTo>
                <a:lnTo>
                  <a:pt x="281300" y="328314"/>
                </a:lnTo>
                <a:cubicBezTo>
                  <a:pt x="281300" y="334720"/>
                  <a:pt x="286447" y="339859"/>
                  <a:pt x="292862" y="339859"/>
                </a:cubicBezTo>
                <a:lnTo>
                  <a:pt x="315837" y="339859"/>
                </a:lnTo>
                <a:cubicBezTo>
                  <a:pt x="322252" y="339859"/>
                  <a:pt x="327399" y="334720"/>
                  <a:pt x="327399" y="328314"/>
                </a:cubicBezTo>
                <a:lnTo>
                  <a:pt x="327399" y="305373"/>
                </a:lnTo>
                <a:cubicBezTo>
                  <a:pt x="327399" y="298967"/>
                  <a:pt x="322252" y="293828"/>
                  <a:pt x="315837" y="293828"/>
                </a:cubicBezTo>
                <a:close/>
                <a:moveTo>
                  <a:pt x="222968" y="293828"/>
                </a:moveTo>
                <a:cubicBezTo>
                  <a:pt x="216627" y="293828"/>
                  <a:pt x="211480" y="298967"/>
                  <a:pt x="211480" y="305373"/>
                </a:cubicBezTo>
                <a:lnTo>
                  <a:pt x="211480" y="328314"/>
                </a:lnTo>
                <a:cubicBezTo>
                  <a:pt x="211480" y="334720"/>
                  <a:pt x="216627" y="339859"/>
                  <a:pt x="222968" y="339859"/>
                </a:cubicBezTo>
                <a:lnTo>
                  <a:pt x="246017" y="339859"/>
                </a:lnTo>
                <a:cubicBezTo>
                  <a:pt x="252358" y="339859"/>
                  <a:pt x="257579" y="334720"/>
                  <a:pt x="257579" y="328314"/>
                </a:cubicBezTo>
                <a:lnTo>
                  <a:pt x="257579" y="305373"/>
                </a:lnTo>
                <a:cubicBezTo>
                  <a:pt x="257579" y="298967"/>
                  <a:pt x="252358" y="293828"/>
                  <a:pt x="246017" y="293828"/>
                </a:cubicBezTo>
                <a:close/>
                <a:moveTo>
                  <a:pt x="263397" y="157149"/>
                </a:moveTo>
                <a:lnTo>
                  <a:pt x="345301" y="157149"/>
                </a:lnTo>
                <a:cubicBezTo>
                  <a:pt x="361562" y="157149"/>
                  <a:pt x="374766" y="170407"/>
                  <a:pt x="374766" y="186570"/>
                </a:cubicBezTo>
                <a:lnTo>
                  <a:pt x="374766" y="224483"/>
                </a:lnTo>
                <a:lnTo>
                  <a:pt x="386999" y="227462"/>
                </a:lnTo>
                <a:cubicBezTo>
                  <a:pt x="537678" y="264406"/>
                  <a:pt x="553939" y="382315"/>
                  <a:pt x="553939" y="431326"/>
                </a:cubicBezTo>
                <a:cubicBezTo>
                  <a:pt x="553939" y="478400"/>
                  <a:pt x="543869" y="509013"/>
                  <a:pt x="523132" y="524729"/>
                </a:cubicBezTo>
                <a:cubicBezTo>
                  <a:pt x="502992" y="539998"/>
                  <a:pt x="472781" y="542084"/>
                  <a:pt x="443019" y="542084"/>
                </a:cubicBezTo>
                <a:lnTo>
                  <a:pt x="165680" y="542084"/>
                </a:lnTo>
                <a:cubicBezTo>
                  <a:pt x="135917" y="542084"/>
                  <a:pt x="105707" y="539998"/>
                  <a:pt x="85566" y="524729"/>
                </a:cubicBezTo>
                <a:cubicBezTo>
                  <a:pt x="64829" y="509013"/>
                  <a:pt x="54759" y="478400"/>
                  <a:pt x="54759" y="431326"/>
                </a:cubicBezTo>
                <a:cubicBezTo>
                  <a:pt x="54759" y="382315"/>
                  <a:pt x="71021" y="264406"/>
                  <a:pt x="221700" y="227462"/>
                </a:cubicBezTo>
                <a:lnTo>
                  <a:pt x="233933" y="224483"/>
                </a:lnTo>
                <a:lnTo>
                  <a:pt x="233933" y="186570"/>
                </a:lnTo>
                <a:cubicBezTo>
                  <a:pt x="233933" y="170407"/>
                  <a:pt x="247136" y="157149"/>
                  <a:pt x="263397" y="157149"/>
                </a:cubicBezTo>
                <a:close/>
                <a:moveTo>
                  <a:pt x="304349" y="0"/>
                </a:moveTo>
                <a:cubicBezTo>
                  <a:pt x="499341" y="0"/>
                  <a:pt x="608697" y="60555"/>
                  <a:pt x="608697" y="131760"/>
                </a:cubicBezTo>
                <a:lnTo>
                  <a:pt x="608697" y="158127"/>
                </a:lnTo>
                <a:cubicBezTo>
                  <a:pt x="608697" y="191570"/>
                  <a:pt x="581545" y="218682"/>
                  <a:pt x="548051" y="218682"/>
                </a:cubicBezTo>
                <a:lnTo>
                  <a:pt x="463087" y="218682"/>
                </a:lnTo>
                <a:cubicBezTo>
                  <a:pt x="429594" y="218682"/>
                  <a:pt x="402441" y="191570"/>
                  <a:pt x="402441" y="158127"/>
                </a:cubicBezTo>
                <a:lnTo>
                  <a:pt x="402441" y="131760"/>
                </a:lnTo>
                <a:cubicBezTo>
                  <a:pt x="402441" y="131165"/>
                  <a:pt x="402516" y="130569"/>
                  <a:pt x="402516" y="129898"/>
                </a:cubicBezTo>
                <a:lnTo>
                  <a:pt x="206181" y="129898"/>
                </a:lnTo>
                <a:cubicBezTo>
                  <a:pt x="206181" y="130569"/>
                  <a:pt x="206256" y="131165"/>
                  <a:pt x="206256" y="131760"/>
                </a:cubicBezTo>
                <a:lnTo>
                  <a:pt x="206256" y="158127"/>
                </a:lnTo>
                <a:cubicBezTo>
                  <a:pt x="206256" y="191570"/>
                  <a:pt x="179103" y="218682"/>
                  <a:pt x="145610" y="218682"/>
                </a:cubicBezTo>
                <a:lnTo>
                  <a:pt x="60646" y="218682"/>
                </a:lnTo>
                <a:cubicBezTo>
                  <a:pt x="27152" y="218682"/>
                  <a:pt x="0" y="191570"/>
                  <a:pt x="0" y="158127"/>
                </a:cubicBezTo>
                <a:lnTo>
                  <a:pt x="0" y="131760"/>
                </a:lnTo>
                <a:cubicBezTo>
                  <a:pt x="0" y="60480"/>
                  <a:pt x="109357" y="0"/>
                  <a:pt x="304349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824114" y="2847394"/>
            <a:ext cx="1246648" cy="1951379"/>
            <a:chOff x="10500502" y="3014244"/>
            <a:chExt cx="1246648" cy="1951379"/>
          </a:xfrm>
        </p:grpSpPr>
        <p:sp>
          <p:nvSpPr>
            <p:cNvPr id="37" name="old-telephone_72355"/>
            <p:cNvSpPr/>
            <p:nvPr/>
          </p:nvSpPr>
          <p:spPr>
            <a:xfrm>
              <a:off x="10504571" y="3014244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ld-telephone_72355"/>
            <p:cNvSpPr/>
            <p:nvPr/>
          </p:nvSpPr>
          <p:spPr>
            <a:xfrm>
              <a:off x="11319773" y="3799630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ld-telephone_72355"/>
            <p:cNvSpPr/>
            <p:nvPr/>
          </p:nvSpPr>
          <p:spPr>
            <a:xfrm>
              <a:off x="10500502" y="4585017"/>
              <a:ext cx="427377" cy="380606"/>
            </a:xfrm>
            <a:custGeom>
              <a:avLst/>
              <a:gdLst>
                <a:gd name="connsiteX0" fmla="*/ 362681 w 608697"/>
                <a:gd name="connsiteY0" fmla="*/ 433337 h 542084"/>
                <a:gd name="connsiteX1" fmla="*/ 351119 w 608697"/>
                <a:gd name="connsiteY1" fmla="*/ 444882 h 542084"/>
                <a:gd name="connsiteX2" fmla="*/ 351119 w 608697"/>
                <a:gd name="connsiteY2" fmla="*/ 467823 h 542084"/>
                <a:gd name="connsiteX3" fmla="*/ 362681 w 608697"/>
                <a:gd name="connsiteY3" fmla="*/ 479368 h 542084"/>
                <a:gd name="connsiteX4" fmla="*/ 385656 w 608697"/>
                <a:gd name="connsiteY4" fmla="*/ 479368 h 542084"/>
                <a:gd name="connsiteX5" fmla="*/ 397218 w 608697"/>
                <a:gd name="connsiteY5" fmla="*/ 467823 h 542084"/>
                <a:gd name="connsiteX6" fmla="*/ 397218 w 608697"/>
                <a:gd name="connsiteY6" fmla="*/ 444882 h 542084"/>
                <a:gd name="connsiteX7" fmla="*/ 385656 w 608697"/>
                <a:gd name="connsiteY7" fmla="*/ 433337 h 542084"/>
                <a:gd name="connsiteX8" fmla="*/ 292862 w 608697"/>
                <a:gd name="connsiteY8" fmla="*/ 433337 h 542084"/>
                <a:gd name="connsiteX9" fmla="*/ 281300 w 608697"/>
                <a:gd name="connsiteY9" fmla="*/ 444882 h 542084"/>
                <a:gd name="connsiteX10" fmla="*/ 281300 w 608697"/>
                <a:gd name="connsiteY10" fmla="*/ 467823 h 542084"/>
                <a:gd name="connsiteX11" fmla="*/ 292862 w 608697"/>
                <a:gd name="connsiteY11" fmla="*/ 479368 h 542084"/>
                <a:gd name="connsiteX12" fmla="*/ 315837 w 608697"/>
                <a:gd name="connsiteY12" fmla="*/ 479368 h 542084"/>
                <a:gd name="connsiteX13" fmla="*/ 327399 w 608697"/>
                <a:gd name="connsiteY13" fmla="*/ 467823 h 542084"/>
                <a:gd name="connsiteX14" fmla="*/ 327399 w 608697"/>
                <a:gd name="connsiteY14" fmla="*/ 444882 h 542084"/>
                <a:gd name="connsiteX15" fmla="*/ 315837 w 608697"/>
                <a:gd name="connsiteY15" fmla="*/ 433337 h 542084"/>
                <a:gd name="connsiteX16" fmla="*/ 222968 w 608697"/>
                <a:gd name="connsiteY16" fmla="*/ 433337 h 542084"/>
                <a:gd name="connsiteX17" fmla="*/ 211480 w 608697"/>
                <a:gd name="connsiteY17" fmla="*/ 444882 h 542084"/>
                <a:gd name="connsiteX18" fmla="*/ 211480 w 608697"/>
                <a:gd name="connsiteY18" fmla="*/ 467823 h 542084"/>
                <a:gd name="connsiteX19" fmla="*/ 222968 w 608697"/>
                <a:gd name="connsiteY19" fmla="*/ 479368 h 542084"/>
                <a:gd name="connsiteX20" fmla="*/ 246017 w 608697"/>
                <a:gd name="connsiteY20" fmla="*/ 479368 h 542084"/>
                <a:gd name="connsiteX21" fmla="*/ 257579 w 608697"/>
                <a:gd name="connsiteY21" fmla="*/ 467823 h 542084"/>
                <a:gd name="connsiteX22" fmla="*/ 257579 w 608697"/>
                <a:gd name="connsiteY22" fmla="*/ 444882 h 542084"/>
                <a:gd name="connsiteX23" fmla="*/ 246017 w 608697"/>
                <a:gd name="connsiteY23" fmla="*/ 433337 h 542084"/>
                <a:gd name="connsiteX24" fmla="*/ 362681 w 608697"/>
                <a:gd name="connsiteY24" fmla="*/ 363545 h 542084"/>
                <a:gd name="connsiteX25" fmla="*/ 351119 w 608697"/>
                <a:gd name="connsiteY25" fmla="*/ 375090 h 542084"/>
                <a:gd name="connsiteX26" fmla="*/ 351119 w 608697"/>
                <a:gd name="connsiteY26" fmla="*/ 398106 h 542084"/>
                <a:gd name="connsiteX27" fmla="*/ 362681 w 608697"/>
                <a:gd name="connsiteY27" fmla="*/ 409651 h 542084"/>
                <a:gd name="connsiteX28" fmla="*/ 385656 w 608697"/>
                <a:gd name="connsiteY28" fmla="*/ 409651 h 542084"/>
                <a:gd name="connsiteX29" fmla="*/ 397218 w 608697"/>
                <a:gd name="connsiteY29" fmla="*/ 398106 h 542084"/>
                <a:gd name="connsiteX30" fmla="*/ 397218 w 608697"/>
                <a:gd name="connsiteY30" fmla="*/ 375090 h 542084"/>
                <a:gd name="connsiteX31" fmla="*/ 385656 w 608697"/>
                <a:gd name="connsiteY31" fmla="*/ 363545 h 542084"/>
                <a:gd name="connsiteX32" fmla="*/ 292862 w 608697"/>
                <a:gd name="connsiteY32" fmla="*/ 363545 h 542084"/>
                <a:gd name="connsiteX33" fmla="*/ 281300 w 608697"/>
                <a:gd name="connsiteY33" fmla="*/ 375090 h 542084"/>
                <a:gd name="connsiteX34" fmla="*/ 281300 w 608697"/>
                <a:gd name="connsiteY34" fmla="*/ 398106 h 542084"/>
                <a:gd name="connsiteX35" fmla="*/ 292862 w 608697"/>
                <a:gd name="connsiteY35" fmla="*/ 409651 h 542084"/>
                <a:gd name="connsiteX36" fmla="*/ 315837 w 608697"/>
                <a:gd name="connsiteY36" fmla="*/ 409651 h 542084"/>
                <a:gd name="connsiteX37" fmla="*/ 327399 w 608697"/>
                <a:gd name="connsiteY37" fmla="*/ 398106 h 542084"/>
                <a:gd name="connsiteX38" fmla="*/ 327399 w 608697"/>
                <a:gd name="connsiteY38" fmla="*/ 375090 h 542084"/>
                <a:gd name="connsiteX39" fmla="*/ 315837 w 608697"/>
                <a:gd name="connsiteY39" fmla="*/ 363545 h 542084"/>
                <a:gd name="connsiteX40" fmla="*/ 222968 w 608697"/>
                <a:gd name="connsiteY40" fmla="*/ 363545 h 542084"/>
                <a:gd name="connsiteX41" fmla="*/ 211480 w 608697"/>
                <a:gd name="connsiteY41" fmla="*/ 375090 h 542084"/>
                <a:gd name="connsiteX42" fmla="*/ 211480 w 608697"/>
                <a:gd name="connsiteY42" fmla="*/ 398106 h 542084"/>
                <a:gd name="connsiteX43" fmla="*/ 222968 w 608697"/>
                <a:gd name="connsiteY43" fmla="*/ 409651 h 542084"/>
                <a:gd name="connsiteX44" fmla="*/ 246017 w 608697"/>
                <a:gd name="connsiteY44" fmla="*/ 409651 h 542084"/>
                <a:gd name="connsiteX45" fmla="*/ 257579 w 608697"/>
                <a:gd name="connsiteY45" fmla="*/ 398106 h 542084"/>
                <a:gd name="connsiteX46" fmla="*/ 257579 w 608697"/>
                <a:gd name="connsiteY46" fmla="*/ 375090 h 542084"/>
                <a:gd name="connsiteX47" fmla="*/ 246017 w 608697"/>
                <a:gd name="connsiteY47" fmla="*/ 363545 h 542084"/>
                <a:gd name="connsiteX48" fmla="*/ 362681 w 608697"/>
                <a:gd name="connsiteY48" fmla="*/ 293828 h 542084"/>
                <a:gd name="connsiteX49" fmla="*/ 351119 w 608697"/>
                <a:gd name="connsiteY49" fmla="*/ 305373 h 542084"/>
                <a:gd name="connsiteX50" fmla="*/ 351119 w 608697"/>
                <a:gd name="connsiteY50" fmla="*/ 328314 h 542084"/>
                <a:gd name="connsiteX51" fmla="*/ 362681 w 608697"/>
                <a:gd name="connsiteY51" fmla="*/ 339859 h 542084"/>
                <a:gd name="connsiteX52" fmla="*/ 385656 w 608697"/>
                <a:gd name="connsiteY52" fmla="*/ 339859 h 542084"/>
                <a:gd name="connsiteX53" fmla="*/ 397218 w 608697"/>
                <a:gd name="connsiteY53" fmla="*/ 328314 h 542084"/>
                <a:gd name="connsiteX54" fmla="*/ 397218 w 608697"/>
                <a:gd name="connsiteY54" fmla="*/ 305373 h 542084"/>
                <a:gd name="connsiteX55" fmla="*/ 385656 w 608697"/>
                <a:gd name="connsiteY55" fmla="*/ 293828 h 542084"/>
                <a:gd name="connsiteX56" fmla="*/ 292862 w 608697"/>
                <a:gd name="connsiteY56" fmla="*/ 293828 h 542084"/>
                <a:gd name="connsiteX57" fmla="*/ 281300 w 608697"/>
                <a:gd name="connsiteY57" fmla="*/ 305373 h 542084"/>
                <a:gd name="connsiteX58" fmla="*/ 281300 w 608697"/>
                <a:gd name="connsiteY58" fmla="*/ 328314 h 542084"/>
                <a:gd name="connsiteX59" fmla="*/ 292862 w 608697"/>
                <a:gd name="connsiteY59" fmla="*/ 339859 h 542084"/>
                <a:gd name="connsiteX60" fmla="*/ 315837 w 608697"/>
                <a:gd name="connsiteY60" fmla="*/ 339859 h 542084"/>
                <a:gd name="connsiteX61" fmla="*/ 327399 w 608697"/>
                <a:gd name="connsiteY61" fmla="*/ 328314 h 542084"/>
                <a:gd name="connsiteX62" fmla="*/ 327399 w 608697"/>
                <a:gd name="connsiteY62" fmla="*/ 305373 h 542084"/>
                <a:gd name="connsiteX63" fmla="*/ 315837 w 608697"/>
                <a:gd name="connsiteY63" fmla="*/ 293828 h 542084"/>
                <a:gd name="connsiteX64" fmla="*/ 222968 w 608697"/>
                <a:gd name="connsiteY64" fmla="*/ 293828 h 542084"/>
                <a:gd name="connsiteX65" fmla="*/ 211480 w 608697"/>
                <a:gd name="connsiteY65" fmla="*/ 305373 h 542084"/>
                <a:gd name="connsiteX66" fmla="*/ 211480 w 608697"/>
                <a:gd name="connsiteY66" fmla="*/ 328314 h 542084"/>
                <a:gd name="connsiteX67" fmla="*/ 222968 w 608697"/>
                <a:gd name="connsiteY67" fmla="*/ 339859 h 542084"/>
                <a:gd name="connsiteX68" fmla="*/ 246017 w 608697"/>
                <a:gd name="connsiteY68" fmla="*/ 339859 h 542084"/>
                <a:gd name="connsiteX69" fmla="*/ 257579 w 608697"/>
                <a:gd name="connsiteY69" fmla="*/ 328314 h 542084"/>
                <a:gd name="connsiteX70" fmla="*/ 257579 w 608697"/>
                <a:gd name="connsiteY70" fmla="*/ 305373 h 542084"/>
                <a:gd name="connsiteX71" fmla="*/ 246017 w 608697"/>
                <a:gd name="connsiteY71" fmla="*/ 293828 h 542084"/>
                <a:gd name="connsiteX72" fmla="*/ 263397 w 608697"/>
                <a:gd name="connsiteY72" fmla="*/ 157149 h 542084"/>
                <a:gd name="connsiteX73" fmla="*/ 345301 w 608697"/>
                <a:gd name="connsiteY73" fmla="*/ 157149 h 542084"/>
                <a:gd name="connsiteX74" fmla="*/ 374766 w 608697"/>
                <a:gd name="connsiteY74" fmla="*/ 186570 h 542084"/>
                <a:gd name="connsiteX75" fmla="*/ 374766 w 608697"/>
                <a:gd name="connsiteY75" fmla="*/ 224483 h 542084"/>
                <a:gd name="connsiteX76" fmla="*/ 386999 w 608697"/>
                <a:gd name="connsiteY76" fmla="*/ 227462 h 542084"/>
                <a:gd name="connsiteX77" fmla="*/ 553939 w 608697"/>
                <a:gd name="connsiteY77" fmla="*/ 431326 h 542084"/>
                <a:gd name="connsiteX78" fmla="*/ 523132 w 608697"/>
                <a:gd name="connsiteY78" fmla="*/ 524729 h 542084"/>
                <a:gd name="connsiteX79" fmla="*/ 443019 w 608697"/>
                <a:gd name="connsiteY79" fmla="*/ 542084 h 542084"/>
                <a:gd name="connsiteX80" fmla="*/ 165680 w 608697"/>
                <a:gd name="connsiteY80" fmla="*/ 542084 h 542084"/>
                <a:gd name="connsiteX81" fmla="*/ 85566 w 608697"/>
                <a:gd name="connsiteY81" fmla="*/ 524729 h 542084"/>
                <a:gd name="connsiteX82" fmla="*/ 54759 w 608697"/>
                <a:gd name="connsiteY82" fmla="*/ 431326 h 542084"/>
                <a:gd name="connsiteX83" fmla="*/ 221700 w 608697"/>
                <a:gd name="connsiteY83" fmla="*/ 227462 h 542084"/>
                <a:gd name="connsiteX84" fmla="*/ 233933 w 608697"/>
                <a:gd name="connsiteY84" fmla="*/ 224483 h 542084"/>
                <a:gd name="connsiteX85" fmla="*/ 233933 w 608697"/>
                <a:gd name="connsiteY85" fmla="*/ 186570 h 542084"/>
                <a:gd name="connsiteX86" fmla="*/ 263397 w 608697"/>
                <a:gd name="connsiteY86" fmla="*/ 157149 h 542084"/>
                <a:gd name="connsiteX87" fmla="*/ 304349 w 608697"/>
                <a:gd name="connsiteY87" fmla="*/ 0 h 542084"/>
                <a:gd name="connsiteX88" fmla="*/ 608697 w 608697"/>
                <a:gd name="connsiteY88" fmla="*/ 131760 h 542084"/>
                <a:gd name="connsiteX89" fmla="*/ 608697 w 608697"/>
                <a:gd name="connsiteY89" fmla="*/ 158127 h 542084"/>
                <a:gd name="connsiteX90" fmla="*/ 548051 w 608697"/>
                <a:gd name="connsiteY90" fmla="*/ 218682 h 542084"/>
                <a:gd name="connsiteX91" fmla="*/ 463087 w 608697"/>
                <a:gd name="connsiteY91" fmla="*/ 218682 h 542084"/>
                <a:gd name="connsiteX92" fmla="*/ 402441 w 608697"/>
                <a:gd name="connsiteY92" fmla="*/ 158127 h 542084"/>
                <a:gd name="connsiteX93" fmla="*/ 402441 w 608697"/>
                <a:gd name="connsiteY93" fmla="*/ 131760 h 542084"/>
                <a:gd name="connsiteX94" fmla="*/ 402516 w 608697"/>
                <a:gd name="connsiteY94" fmla="*/ 129898 h 542084"/>
                <a:gd name="connsiteX95" fmla="*/ 206181 w 608697"/>
                <a:gd name="connsiteY95" fmla="*/ 129898 h 542084"/>
                <a:gd name="connsiteX96" fmla="*/ 206256 w 608697"/>
                <a:gd name="connsiteY96" fmla="*/ 131760 h 542084"/>
                <a:gd name="connsiteX97" fmla="*/ 206256 w 608697"/>
                <a:gd name="connsiteY97" fmla="*/ 158127 h 542084"/>
                <a:gd name="connsiteX98" fmla="*/ 145610 w 608697"/>
                <a:gd name="connsiteY98" fmla="*/ 218682 h 542084"/>
                <a:gd name="connsiteX99" fmla="*/ 60646 w 608697"/>
                <a:gd name="connsiteY99" fmla="*/ 218682 h 542084"/>
                <a:gd name="connsiteX100" fmla="*/ 0 w 608697"/>
                <a:gd name="connsiteY100" fmla="*/ 158127 h 542084"/>
                <a:gd name="connsiteX101" fmla="*/ 0 w 608697"/>
                <a:gd name="connsiteY101" fmla="*/ 131760 h 542084"/>
                <a:gd name="connsiteX102" fmla="*/ 304349 w 608697"/>
                <a:gd name="connsiteY102" fmla="*/ 0 h 5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8697" h="542084">
                  <a:moveTo>
                    <a:pt x="362681" y="433337"/>
                  </a:moveTo>
                  <a:cubicBezTo>
                    <a:pt x="356341" y="433337"/>
                    <a:pt x="351119" y="438476"/>
                    <a:pt x="351119" y="444882"/>
                  </a:cubicBezTo>
                  <a:lnTo>
                    <a:pt x="351119" y="467823"/>
                  </a:lnTo>
                  <a:cubicBezTo>
                    <a:pt x="351119" y="474229"/>
                    <a:pt x="356341" y="479368"/>
                    <a:pt x="362681" y="479368"/>
                  </a:cubicBezTo>
                  <a:lnTo>
                    <a:pt x="385656" y="479368"/>
                  </a:lnTo>
                  <a:cubicBezTo>
                    <a:pt x="392071" y="479368"/>
                    <a:pt x="397218" y="474229"/>
                    <a:pt x="397218" y="467823"/>
                  </a:cubicBezTo>
                  <a:lnTo>
                    <a:pt x="397218" y="444882"/>
                  </a:lnTo>
                  <a:cubicBezTo>
                    <a:pt x="397218" y="438476"/>
                    <a:pt x="392071" y="433337"/>
                    <a:pt x="385656" y="433337"/>
                  </a:cubicBezTo>
                  <a:close/>
                  <a:moveTo>
                    <a:pt x="292862" y="433337"/>
                  </a:moveTo>
                  <a:cubicBezTo>
                    <a:pt x="286447" y="433337"/>
                    <a:pt x="281300" y="438476"/>
                    <a:pt x="281300" y="444882"/>
                  </a:cubicBezTo>
                  <a:lnTo>
                    <a:pt x="281300" y="467823"/>
                  </a:lnTo>
                  <a:cubicBezTo>
                    <a:pt x="281300" y="474229"/>
                    <a:pt x="286447" y="479368"/>
                    <a:pt x="292862" y="479368"/>
                  </a:cubicBezTo>
                  <a:lnTo>
                    <a:pt x="315837" y="479368"/>
                  </a:lnTo>
                  <a:cubicBezTo>
                    <a:pt x="322252" y="479368"/>
                    <a:pt x="327399" y="474229"/>
                    <a:pt x="327399" y="467823"/>
                  </a:cubicBezTo>
                  <a:lnTo>
                    <a:pt x="327399" y="444882"/>
                  </a:lnTo>
                  <a:cubicBezTo>
                    <a:pt x="327399" y="438476"/>
                    <a:pt x="322252" y="433337"/>
                    <a:pt x="315837" y="433337"/>
                  </a:cubicBezTo>
                  <a:close/>
                  <a:moveTo>
                    <a:pt x="222968" y="433337"/>
                  </a:moveTo>
                  <a:cubicBezTo>
                    <a:pt x="216627" y="433337"/>
                    <a:pt x="211480" y="438476"/>
                    <a:pt x="211480" y="444882"/>
                  </a:cubicBezTo>
                  <a:lnTo>
                    <a:pt x="211480" y="467823"/>
                  </a:lnTo>
                  <a:cubicBezTo>
                    <a:pt x="211480" y="474229"/>
                    <a:pt x="216627" y="479368"/>
                    <a:pt x="222968" y="479368"/>
                  </a:cubicBezTo>
                  <a:lnTo>
                    <a:pt x="246017" y="479368"/>
                  </a:lnTo>
                  <a:cubicBezTo>
                    <a:pt x="252358" y="479368"/>
                    <a:pt x="257579" y="474229"/>
                    <a:pt x="257579" y="467823"/>
                  </a:cubicBezTo>
                  <a:lnTo>
                    <a:pt x="257579" y="444882"/>
                  </a:lnTo>
                  <a:cubicBezTo>
                    <a:pt x="257579" y="438476"/>
                    <a:pt x="252358" y="433337"/>
                    <a:pt x="246017" y="433337"/>
                  </a:cubicBezTo>
                  <a:close/>
                  <a:moveTo>
                    <a:pt x="362681" y="363545"/>
                  </a:moveTo>
                  <a:cubicBezTo>
                    <a:pt x="356341" y="363545"/>
                    <a:pt x="351119" y="368759"/>
                    <a:pt x="351119" y="375090"/>
                  </a:cubicBezTo>
                  <a:lnTo>
                    <a:pt x="351119" y="398106"/>
                  </a:lnTo>
                  <a:cubicBezTo>
                    <a:pt x="351119" y="404437"/>
                    <a:pt x="356341" y="409651"/>
                    <a:pt x="362681" y="409651"/>
                  </a:cubicBezTo>
                  <a:lnTo>
                    <a:pt x="385656" y="409651"/>
                  </a:lnTo>
                  <a:cubicBezTo>
                    <a:pt x="392071" y="409651"/>
                    <a:pt x="397218" y="404437"/>
                    <a:pt x="397218" y="398106"/>
                  </a:cubicBezTo>
                  <a:lnTo>
                    <a:pt x="397218" y="375090"/>
                  </a:lnTo>
                  <a:cubicBezTo>
                    <a:pt x="397218" y="368759"/>
                    <a:pt x="392071" y="363545"/>
                    <a:pt x="385656" y="363545"/>
                  </a:cubicBezTo>
                  <a:close/>
                  <a:moveTo>
                    <a:pt x="292862" y="363545"/>
                  </a:moveTo>
                  <a:cubicBezTo>
                    <a:pt x="286447" y="363545"/>
                    <a:pt x="281300" y="368759"/>
                    <a:pt x="281300" y="375090"/>
                  </a:cubicBezTo>
                  <a:lnTo>
                    <a:pt x="281300" y="398106"/>
                  </a:lnTo>
                  <a:cubicBezTo>
                    <a:pt x="281300" y="404437"/>
                    <a:pt x="286447" y="409651"/>
                    <a:pt x="292862" y="409651"/>
                  </a:cubicBezTo>
                  <a:lnTo>
                    <a:pt x="315837" y="409651"/>
                  </a:lnTo>
                  <a:cubicBezTo>
                    <a:pt x="322252" y="409651"/>
                    <a:pt x="327399" y="404437"/>
                    <a:pt x="327399" y="398106"/>
                  </a:cubicBezTo>
                  <a:lnTo>
                    <a:pt x="327399" y="375090"/>
                  </a:lnTo>
                  <a:cubicBezTo>
                    <a:pt x="327399" y="368759"/>
                    <a:pt x="322252" y="363545"/>
                    <a:pt x="315837" y="363545"/>
                  </a:cubicBezTo>
                  <a:close/>
                  <a:moveTo>
                    <a:pt x="222968" y="363545"/>
                  </a:moveTo>
                  <a:cubicBezTo>
                    <a:pt x="216627" y="363545"/>
                    <a:pt x="211480" y="368759"/>
                    <a:pt x="211480" y="375090"/>
                  </a:cubicBezTo>
                  <a:lnTo>
                    <a:pt x="211480" y="398106"/>
                  </a:lnTo>
                  <a:cubicBezTo>
                    <a:pt x="211480" y="404437"/>
                    <a:pt x="216627" y="409651"/>
                    <a:pt x="222968" y="409651"/>
                  </a:cubicBezTo>
                  <a:lnTo>
                    <a:pt x="246017" y="409651"/>
                  </a:lnTo>
                  <a:cubicBezTo>
                    <a:pt x="252358" y="409651"/>
                    <a:pt x="257579" y="404437"/>
                    <a:pt x="257579" y="398106"/>
                  </a:cubicBezTo>
                  <a:lnTo>
                    <a:pt x="257579" y="375090"/>
                  </a:lnTo>
                  <a:cubicBezTo>
                    <a:pt x="257579" y="368759"/>
                    <a:pt x="252358" y="363545"/>
                    <a:pt x="246017" y="363545"/>
                  </a:cubicBezTo>
                  <a:close/>
                  <a:moveTo>
                    <a:pt x="362681" y="293828"/>
                  </a:moveTo>
                  <a:cubicBezTo>
                    <a:pt x="356341" y="293828"/>
                    <a:pt x="351119" y="298967"/>
                    <a:pt x="351119" y="305373"/>
                  </a:cubicBezTo>
                  <a:lnTo>
                    <a:pt x="351119" y="328314"/>
                  </a:lnTo>
                  <a:cubicBezTo>
                    <a:pt x="351119" y="334720"/>
                    <a:pt x="356341" y="339859"/>
                    <a:pt x="362681" y="339859"/>
                  </a:cubicBezTo>
                  <a:lnTo>
                    <a:pt x="385656" y="339859"/>
                  </a:lnTo>
                  <a:cubicBezTo>
                    <a:pt x="392071" y="339859"/>
                    <a:pt x="397218" y="334720"/>
                    <a:pt x="397218" y="328314"/>
                  </a:cubicBezTo>
                  <a:lnTo>
                    <a:pt x="397218" y="305373"/>
                  </a:lnTo>
                  <a:cubicBezTo>
                    <a:pt x="397218" y="298967"/>
                    <a:pt x="392071" y="293828"/>
                    <a:pt x="385656" y="293828"/>
                  </a:cubicBezTo>
                  <a:close/>
                  <a:moveTo>
                    <a:pt x="292862" y="293828"/>
                  </a:moveTo>
                  <a:cubicBezTo>
                    <a:pt x="286447" y="293828"/>
                    <a:pt x="281300" y="298967"/>
                    <a:pt x="281300" y="305373"/>
                  </a:cubicBezTo>
                  <a:lnTo>
                    <a:pt x="281300" y="328314"/>
                  </a:lnTo>
                  <a:cubicBezTo>
                    <a:pt x="281300" y="334720"/>
                    <a:pt x="286447" y="339859"/>
                    <a:pt x="292862" y="339859"/>
                  </a:cubicBezTo>
                  <a:lnTo>
                    <a:pt x="315837" y="339859"/>
                  </a:lnTo>
                  <a:cubicBezTo>
                    <a:pt x="322252" y="339859"/>
                    <a:pt x="327399" y="334720"/>
                    <a:pt x="327399" y="328314"/>
                  </a:cubicBezTo>
                  <a:lnTo>
                    <a:pt x="327399" y="305373"/>
                  </a:lnTo>
                  <a:cubicBezTo>
                    <a:pt x="327399" y="298967"/>
                    <a:pt x="322252" y="293828"/>
                    <a:pt x="315837" y="293828"/>
                  </a:cubicBezTo>
                  <a:close/>
                  <a:moveTo>
                    <a:pt x="222968" y="293828"/>
                  </a:moveTo>
                  <a:cubicBezTo>
                    <a:pt x="216627" y="293828"/>
                    <a:pt x="211480" y="298967"/>
                    <a:pt x="211480" y="305373"/>
                  </a:cubicBezTo>
                  <a:lnTo>
                    <a:pt x="211480" y="328314"/>
                  </a:lnTo>
                  <a:cubicBezTo>
                    <a:pt x="211480" y="334720"/>
                    <a:pt x="216627" y="339859"/>
                    <a:pt x="222968" y="339859"/>
                  </a:cubicBezTo>
                  <a:lnTo>
                    <a:pt x="246017" y="339859"/>
                  </a:lnTo>
                  <a:cubicBezTo>
                    <a:pt x="252358" y="339859"/>
                    <a:pt x="257579" y="334720"/>
                    <a:pt x="257579" y="328314"/>
                  </a:cubicBezTo>
                  <a:lnTo>
                    <a:pt x="257579" y="305373"/>
                  </a:lnTo>
                  <a:cubicBezTo>
                    <a:pt x="257579" y="298967"/>
                    <a:pt x="252358" y="293828"/>
                    <a:pt x="246017" y="293828"/>
                  </a:cubicBezTo>
                  <a:close/>
                  <a:moveTo>
                    <a:pt x="263397" y="157149"/>
                  </a:moveTo>
                  <a:lnTo>
                    <a:pt x="345301" y="157149"/>
                  </a:lnTo>
                  <a:cubicBezTo>
                    <a:pt x="361562" y="157149"/>
                    <a:pt x="374766" y="170407"/>
                    <a:pt x="374766" y="186570"/>
                  </a:cubicBezTo>
                  <a:lnTo>
                    <a:pt x="374766" y="224483"/>
                  </a:lnTo>
                  <a:lnTo>
                    <a:pt x="386999" y="227462"/>
                  </a:lnTo>
                  <a:cubicBezTo>
                    <a:pt x="537678" y="264406"/>
                    <a:pt x="553939" y="382315"/>
                    <a:pt x="553939" y="431326"/>
                  </a:cubicBezTo>
                  <a:cubicBezTo>
                    <a:pt x="553939" y="478400"/>
                    <a:pt x="543869" y="509013"/>
                    <a:pt x="523132" y="524729"/>
                  </a:cubicBezTo>
                  <a:cubicBezTo>
                    <a:pt x="502992" y="539998"/>
                    <a:pt x="472781" y="542084"/>
                    <a:pt x="443019" y="542084"/>
                  </a:cubicBezTo>
                  <a:lnTo>
                    <a:pt x="165680" y="542084"/>
                  </a:lnTo>
                  <a:cubicBezTo>
                    <a:pt x="135917" y="542084"/>
                    <a:pt x="105707" y="539998"/>
                    <a:pt x="85566" y="524729"/>
                  </a:cubicBezTo>
                  <a:cubicBezTo>
                    <a:pt x="64829" y="509013"/>
                    <a:pt x="54759" y="478400"/>
                    <a:pt x="54759" y="431326"/>
                  </a:cubicBezTo>
                  <a:cubicBezTo>
                    <a:pt x="54759" y="382315"/>
                    <a:pt x="71021" y="264406"/>
                    <a:pt x="221700" y="227462"/>
                  </a:cubicBezTo>
                  <a:lnTo>
                    <a:pt x="233933" y="224483"/>
                  </a:lnTo>
                  <a:lnTo>
                    <a:pt x="233933" y="186570"/>
                  </a:lnTo>
                  <a:cubicBezTo>
                    <a:pt x="233933" y="170407"/>
                    <a:pt x="247136" y="157149"/>
                    <a:pt x="263397" y="157149"/>
                  </a:cubicBezTo>
                  <a:close/>
                  <a:moveTo>
                    <a:pt x="304349" y="0"/>
                  </a:moveTo>
                  <a:cubicBezTo>
                    <a:pt x="499341" y="0"/>
                    <a:pt x="608697" y="60555"/>
                    <a:pt x="608697" y="131760"/>
                  </a:cubicBezTo>
                  <a:lnTo>
                    <a:pt x="608697" y="158127"/>
                  </a:lnTo>
                  <a:cubicBezTo>
                    <a:pt x="608697" y="191570"/>
                    <a:pt x="581545" y="218682"/>
                    <a:pt x="548051" y="218682"/>
                  </a:cubicBezTo>
                  <a:lnTo>
                    <a:pt x="463087" y="218682"/>
                  </a:lnTo>
                  <a:cubicBezTo>
                    <a:pt x="429594" y="218682"/>
                    <a:pt x="402441" y="191570"/>
                    <a:pt x="402441" y="158127"/>
                  </a:cubicBezTo>
                  <a:lnTo>
                    <a:pt x="402441" y="131760"/>
                  </a:lnTo>
                  <a:cubicBezTo>
                    <a:pt x="402441" y="131165"/>
                    <a:pt x="402516" y="130569"/>
                    <a:pt x="402516" y="129898"/>
                  </a:cubicBezTo>
                  <a:lnTo>
                    <a:pt x="206181" y="129898"/>
                  </a:lnTo>
                  <a:cubicBezTo>
                    <a:pt x="206181" y="130569"/>
                    <a:pt x="206256" y="131165"/>
                    <a:pt x="206256" y="131760"/>
                  </a:cubicBezTo>
                  <a:lnTo>
                    <a:pt x="206256" y="158127"/>
                  </a:lnTo>
                  <a:cubicBezTo>
                    <a:pt x="206256" y="191570"/>
                    <a:pt x="179103" y="218682"/>
                    <a:pt x="145610" y="218682"/>
                  </a:cubicBezTo>
                  <a:lnTo>
                    <a:pt x="60646" y="218682"/>
                  </a:lnTo>
                  <a:cubicBezTo>
                    <a:pt x="27152" y="218682"/>
                    <a:pt x="0" y="191570"/>
                    <a:pt x="0" y="158127"/>
                  </a:cubicBezTo>
                  <a:lnTo>
                    <a:pt x="0" y="131760"/>
                  </a:lnTo>
                  <a:cubicBezTo>
                    <a:pt x="0" y="60480"/>
                    <a:pt x="109357" y="0"/>
                    <a:pt x="304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直接连接符 15"/>
          <p:cNvCxnSpPr>
            <a:stCxn id="12" idx="77"/>
            <a:endCxn id="60" idx="2"/>
          </p:cNvCxnSpPr>
          <p:nvPr/>
        </p:nvCxnSpPr>
        <p:spPr>
          <a:xfrm>
            <a:off x="2163540" y="3152070"/>
            <a:ext cx="1112582" cy="930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77"/>
            <a:endCxn id="64" idx="3"/>
          </p:cNvCxnSpPr>
          <p:nvPr/>
        </p:nvCxnSpPr>
        <p:spPr>
          <a:xfrm flipV="1">
            <a:off x="2159471" y="4455923"/>
            <a:ext cx="1131530" cy="26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02765" y="384566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37" idx="65"/>
            <a:endCxn id="50" idx="6"/>
          </p:cNvCxnSpPr>
          <p:nvPr/>
        </p:nvCxnSpPr>
        <p:spPr>
          <a:xfrm flipH="1">
            <a:off x="8919317" y="3061801"/>
            <a:ext cx="1057350" cy="18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19317" y="3829981"/>
            <a:ext cx="199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9" idx="41"/>
            <a:endCxn id="54" idx="6"/>
          </p:cNvCxnSpPr>
          <p:nvPr/>
        </p:nvCxnSpPr>
        <p:spPr>
          <a:xfrm flipH="1" flipV="1">
            <a:off x="8919317" y="4420002"/>
            <a:ext cx="1053281" cy="26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60" idx="5"/>
            <a:endCxn id="66" idx="2"/>
          </p:cNvCxnSpPr>
          <p:nvPr/>
        </p:nvCxnSpPr>
        <p:spPr>
          <a:xfrm>
            <a:off x="3362843" y="3280996"/>
            <a:ext cx="623350" cy="25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78" idx="2"/>
          </p:cNvCxnSpPr>
          <p:nvPr/>
        </p:nvCxnSpPr>
        <p:spPr>
          <a:xfrm>
            <a:off x="4087793" y="3572170"/>
            <a:ext cx="1604091" cy="55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81" idx="3"/>
          </p:cNvCxnSpPr>
          <p:nvPr/>
        </p:nvCxnSpPr>
        <p:spPr>
          <a:xfrm flipV="1">
            <a:off x="5782971" y="3574728"/>
            <a:ext cx="633863" cy="569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1" idx="6"/>
            <a:endCxn id="45" idx="2"/>
          </p:cNvCxnSpPr>
          <p:nvPr/>
        </p:nvCxnSpPr>
        <p:spPr>
          <a:xfrm flipV="1">
            <a:off x="6503555" y="3245075"/>
            <a:ext cx="1604091" cy="293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42" idx="3"/>
          </p:cNvCxnSpPr>
          <p:nvPr/>
        </p:nvCxnSpPr>
        <p:spPr>
          <a:xfrm>
            <a:off x="8210527" y="3277545"/>
            <a:ext cx="607190" cy="552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şlïḍè"/>
          <p:cNvSpPr txBox="1"/>
          <p:nvPr/>
        </p:nvSpPr>
        <p:spPr>
          <a:xfrm>
            <a:off x="1796993" y="341714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8" name="íşlïḍè"/>
          <p:cNvSpPr txBox="1"/>
          <p:nvPr/>
        </p:nvSpPr>
        <p:spPr>
          <a:xfrm>
            <a:off x="9020917" y="3417144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用户线</a:t>
            </a:r>
            <a:endParaRPr lang="en-US" altLang="zh-CN" b="1" dirty="0"/>
          </a:p>
        </p:txBody>
      </p:sp>
      <p:sp>
        <p:nvSpPr>
          <p:cNvPr id="29" name="íşlïḍè"/>
          <p:cNvSpPr txBox="1"/>
          <p:nvPr/>
        </p:nvSpPr>
        <p:spPr>
          <a:xfrm rot="1189986">
            <a:off x="4356408" y="337988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0" name="íşlïḍè"/>
          <p:cNvSpPr txBox="1"/>
          <p:nvPr/>
        </p:nvSpPr>
        <p:spPr>
          <a:xfrm rot="20907398">
            <a:off x="6703311" y="2947780"/>
            <a:ext cx="1058779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b="1" dirty="0"/>
              <a:t>中继线</a:t>
            </a:r>
            <a:endParaRPr lang="en-US" altLang="zh-CN" b="1" dirty="0"/>
          </a:p>
        </p:txBody>
      </p:sp>
      <p:sp>
        <p:nvSpPr>
          <p:cNvPr id="31" name="íşlïḍè"/>
          <p:cNvSpPr txBox="1"/>
          <p:nvPr/>
        </p:nvSpPr>
        <p:spPr>
          <a:xfrm>
            <a:off x="1407822" y="284842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A</a:t>
            </a:r>
            <a:endParaRPr lang="en-US" altLang="zh-CN" b="1" dirty="0"/>
          </a:p>
        </p:txBody>
      </p:sp>
      <p:sp>
        <p:nvSpPr>
          <p:cNvPr id="32" name="íşlïḍè"/>
          <p:cNvSpPr txBox="1"/>
          <p:nvPr/>
        </p:nvSpPr>
        <p:spPr>
          <a:xfrm>
            <a:off x="681726" y="362449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B</a:t>
            </a:r>
            <a:endParaRPr lang="en-US" altLang="zh-CN" b="1" dirty="0"/>
          </a:p>
        </p:txBody>
      </p:sp>
      <p:sp>
        <p:nvSpPr>
          <p:cNvPr id="33" name="íşlïḍè"/>
          <p:cNvSpPr txBox="1"/>
          <p:nvPr/>
        </p:nvSpPr>
        <p:spPr>
          <a:xfrm>
            <a:off x="1407822" y="438730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C</a:t>
            </a:r>
            <a:endParaRPr lang="en-US" altLang="zh-CN" b="1" dirty="0"/>
          </a:p>
        </p:txBody>
      </p:sp>
      <p:sp>
        <p:nvSpPr>
          <p:cNvPr id="34" name="íşlïḍè"/>
          <p:cNvSpPr txBox="1"/>
          <p:nvPr/>
        </p:nvSpPr>
        <p:spPr>
          <a:xfrm>
            <a:off x="10244835" y="2848425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D</a:t>
            </a:r>
            <a:endParaRPr lang="en-US" altLang="zh-CN" b="1" dirty="0"/>
          </a:p>
        </p:txBody>
      </p:sp>
      <p:sp>
        <p:nvSpPr>
          <p:cNvPr id="35" name="íşlïḍè"/>
          <p:cNvSpPr txBox="1"/>
          <p:nvPr/>
        </p:nvSpPr>
        <p:spPr>
          <a:xfrm>
            <a:off x="11128944" y="3624493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E</a:t>
            </a:r>
            <a:endParaRPr lang="en-US" altLang="zh-CN" b="1" dirty="0"/>
          </a:p>
        </p:txBody>
      </p:sp>
      <p:sp>
        <p:nvSpPr>
          <p:cNvPr id="36" name="íşlïḍè"/>
          <p:cNvSpPr txBox="1"/>
          <p:nvPr/>
        </p:nvSpPr>
        <p:spPr>
          <a:xfrm>
            <a:off x="10244835" y="4387302"/>
            <a:ext cx="360064" cy="44233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b="1" dirty="0"/>
              <a:t>F</a:t>
            </a:r>
            <a:endParaRPr lang="en-US" altLang="zh-CN" b="1" dirty="0"/>
          </a:p>
        </p:txBody>
      </p:sp>
      <p:pic>
        <p:nvPicPr>
          <p:cNvPr id="98" name="图形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258" y="2641048"/>
            <a:ext cx="1410625" cy="857089"/>
          </a:xfrm>
          <a:prstGeom prst="rect">
            <a:avLst/>
          </a:prstGeom>
        </p:spPr>
      </p:pic>
      <p:pic>
        <p:nvPicPr>
          <p:cNvPr id="99" name="图形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3212" y="2497112"/>
            <a:ext cx="951216" cy="920029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1746498" y="5006308"/>
            <a:ext cx="8708849" cy="142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        计算机之间的数据传送是突发式</a:t>
            </a:r>
            <a:r>
              <a:rPr lang="zh-CN" altLang="en-US" sz="2000" b="1" dirty="0"/>
              <a:t>的，当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使用电路交换</a:t>
            </a:r>
            <a:r>
              <a:rPr lang="zh-CN" altLang="en-US" sz="2000" b="1" dirty="0"/>
              <a:t>来传送计算机数据时，其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线路的传输效率一般都会很低</a:t>
            </a:r>
            <a:r>
              <a:rPr lang="zh-CN" altLang="en-US" sz="2000" b="1" dirty="0"/>
              <a:t>，线路上真正用来传送数据的时间往往不到10%甚至1%。</a:t>
            </a:r>
            <a:endParaRPr lang="zh-CN" altLang="en-US" sz="2000" b="1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" y="749300"/>
            <a:ext cx="6192344" cy="400110"/>
            <a:chOff x="424117" y="898245"/>
            <a:chExt cx="6192344" cy="400110"/>
          </a:xfrm>
        </p:grpSpPr>
        <p:sp>
          <p:nvSpPr>
            <p:cNvPr id="2" name="平行四边形 1"/>
            <p:cNvSpPr/>
            <p:nvPr/>
          </p:nvSpPr>
          <p:spPr>
            <a:xfrm>
              <a:off x="424117" y="898245"/>
              <a:ext cx="628306" cy="387090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latin typeface="Impact" panose="020B0806030902050204" pitchFamily="34" charset="0"/>
                </a:rPr>
                <a:t>01</a:t>
              </a:r>
              <a:endParaRPr lang="zh-CN" altLang="en-US" sz="2200" dirty="0"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52423" y="898245"/>
              <a:ext cx="5564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电路交换、</a:t>
              </a:r>
              <a:r>
                <a:rPr lang="zh-CN" altLang="en-US" sz="2000" b="1" dirty="0">
                  <a:solidFill>
                    <a:schemeClr val="accent3">
                      <a:lumMod val="75000"/>
                    </a:schemeClr>
                  </a:solidFill>
                </a:rPr>
                <a:t>分组交换</a:t>
              </a:r>
              <a:r>
                <a:rPr lang="zh-CN" altLang="en-US" sz="2000" b="1" dirty="0"/>
                <a:t>和报文交换</a:t>
              </a:r>
              <a:endParaRPr lang="zh-CN" altLang="en-US" sz="2000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308577" y="1149410"/>
            <a:ext cx="100358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组合 1040"/>
          <p:cNvGrpSpPr/>
          <p:nvPr/>
        </p:nvGrpSpPr>
        <p:grpSpPr>
          <a:xfrm>
            <a:off x="2424843" y="1367652"/>
            <a:ext cx="7339047" cy="4456477"/>
            <a:chOff x="2361047" y="1367652"/>
            <a:chExt cx="7339047" cy="4456477"/>
          </a:xfrm>
        </p:grpSpPr>
        <p:sp>
          <p:nvSpPr>
            <p:cNvPr id="125" name="云形 124"/>
            <p:cNvSpPr/>
            <p:nvPr/>
          </p:nvSpPr>
          <p:spPr>
            <a:xfrm>
              <a:off x="3454401" y="1999608"/>
              <a:ext cx="4876798" cy="3385192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形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78433" y="2852407"/>
              <a:ext cx="721661" cy="438478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2009" y="3043091"/>
              <a:ext cx="529643" cy="512277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4140644" y="2493841"/>
              <a:ext cx="1701356" cy="8197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842000" y="2445236"/>
              <a:ext cx="1960028" cy="66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135973" y="3313623"/>
              <a:ext cx="1082682" cy="12316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271758" y="4250003"/>
              <a:ext cx="1836720" cy="326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114915" y="3021236"/>
              <a:ext cx="687113" cy="1228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5271758" y="2445236"/>
              <a:ext cx="570243" cy="2100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5842000" y="2445236"/>
              <a:ext cx="1283879" cy="1804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图形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91316" y="3107513"/>
              <a:ext cx="498657" cy="412221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2700" y="2901402"/>
              <a:ext cx="498657" cy="41222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/>
          </p:nvSpPr>
          <p:spPr>
            <a:xfrm>
              <a:off x="3921280" y="350433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R1</a:t>
              </a:r>
              <a:endParaRPr lang="zh-CN" altLang="en-US" b="1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347897" y="2608954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R2</a:t>
              </a:r>
              <a:endParaRPr lang="zh-CN" altLang="en-US" b="1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201253" y="2978286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R3</a:t>
              </a:r>
              <a:endParaRPr lang="zh-CN" altLang="en-US" b="1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515135" y="3867212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R4</a:t>
              </a:r>
              <a:endParaRPr lang="zh-CN" altLang="en-US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5347897" y="411282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R5</a:t>
              </a:r>
              <a:endParaRPr lang="zh-CN" altLang="en-US" b="1" dirty="0"/>
            </a:p>
          </p:txBody>
        </p:sp>
        <p:cxnSp>
          <p:nvCxnSpPr>
            <p:cNvPr id="1025" name="直接连接符 1024"/>
            <p:cNvCxnSpPr/>
            <p:nvPr/>
          </p:nvCxnSpPr>
          <p:spPr>
            <a:xfrm>
              <a:off x="2882702" y="3347618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051357" y="3107512"/>
              <a:ext cx="10385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806977" y="4545244"/>
              <a:ext cx="549110" cy="704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7055" y="5248094"/>
              <a:ext cx="464267" cy="576035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6154" y="4415369"/>
              <a:ext cx="498657" cy="412221"/>
            </a:xfrm>
            <a:prstGeom prst="rect">
              <a:avLst/>
            </a:prstGeom>
          </p:spPr>
        </p:pic>
        <p:cxnSp>
          <p:nvCxnSpPr>
            <p:cNvPr id="136" name="直接连接符 135"/>
            <p:cNvCxnSpPr/>
            <p:nvPr/>
          </p:nvCxnSpPr>
          <p:spPr>
            <a:xfrm>
              <a:off x="7125879" y="4204855"/>
              <a:ext cx="810210" cy="62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图形 9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2980" y="4579712"/>
              <a:ext cx="498657" cy="558839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59150" y="4043891"/>
              <a:ext cx="498657" cy="412221"/>
            </a:xfrm>
            <a:prstGeom prst="rect">
              <a:avLst/>
            </a:prstGeom>
          </p:spPr>
        </p:pic>
        <p:cxnSp>
          <p:nvCxnSpPr>
            <p:cNvPr id="140" name="直接连接符 139"/>
            <p:cNvCxnSpPr/>
            <p:nvPr/>
          </p:nvCxnSpPr>
          <p:spPr>
            <a:xfrm>
              <a:off x="5820083" y="1585589"/>
              <a:ext cx="0" cy="828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形 9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5659" y="1367652"/>
              <a:ext cx="412681" cy="541644"/>
            </a:xfrm>
            <a:prstGeom prst="rect">
              <a:avLst/>
            </a:prstGeom>
          </p:spPr>
        </p:pic>
        <p:pic>
          <p:nvPicPr>
            <p:cNvPr id="100" name="图形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2672" y="2287731"/>
              <a:ext cx="498657" cy="412221"/>
            </a:xfrm>
            <a:prstGeom prst="rect">
              <a:avLst/>
            </a:prstGeom>
          </p:spPr>
        </p:pic>
        <p:sp>
          <p:nvSpPr>
            <p:cNvPr id="1031" name="文本框 1030"/>
            <p:cNvSpPr txBox="1"/>
            <p:nvPr/>
          </p:nvSpPr>
          <p:spPr>
            <a:xfrm>
              <a:off x="5271758" y="4760804"/>
              <a:ext cx="1467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分组交换网</a:t>
              </a:r>
              <a:endParaRPr lang="zh-CN" altLang="en-US" b="1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2472267" y="3527877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H1</a:t>
              </a:r>
              <a:endParaRPr lang="zh-CN" altLang="en-US" b="1" dirty="0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054554" y="140944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H2</a:t>
              </a:r>
              <a:endParaRPr lang="zh-CN" altLang="en-US" b="1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9124570" y="3335068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H3</a:t>
              </a:r>
              <a:endParaRPr lang="zh-CN" altLang="en-US" b="1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69485" y="5127333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H4</a:t>
              </a:r>
              <a:endParaRPr lang="zh-CN" altLang="en-US" b="1" dirty="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961313" y="5338990"/>
              <a:ext cx="42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H5</a:t>
              </a:r>
              <a:endParaRPr lang="zh-CN" altLang="en-US" b="1" dirty="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381946" y="3124291"/>
              <a:ext cx="65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交换</a:t>
              </a:r>
              <a:endParaRPr lang="en-US" altLang="zh-CN" sz="1600" b="1" dirty="0"/>
            </a:p>
            <a:p>
              <a:r>
                <a:rPr lang="zh-CN" altLang="en-US" sz="1600" b="1" dirty="0"/>
                <a:t>节点</a:t>
              </a:r>
              <a:endParaRPr lang="zh-CN" altLang="en-US" sz="1600" b="1" dirty="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2361047" y="2749658"/>
              <a:ext cx="650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主机</a:t>
              </a:r>
              <a:endParaRPr lang="zh-CN" altLang="en-US" sz="1600" b="1" dirty="0"/>
            </a:p>
          </p:txBody>
        </p:sp>
      </p:grpSp>
      <p:cxnSp>
        <p:nvCxnSpPr>
          <p:cNvPr id="1043" name="连接符: 曲线 1042"/>
          <p:cNvCxnSpPr/>
          <p:nvPr/>
        </p:nvCxnSpPr>
        <p:spPr>
          <a:xfrm rot="5400000" flipH="1" flipV="1">
            <a:off x="5972901" y="-621153"/>
            <a:ext cx="192809" cy="6652303"/>
          </a:xfrm>
          <a:prstGeom prst="curvedConnector3">
            <a:avLst>
              <a:gd name="adj1" fmla="val 865070"/>
            </a:avLst>
          </a:prstGeom>
          <a:ln w="7620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矩形 1049"/>
          <p:cNvSpPr/>
          <p:nvPr/>
        </p:nvSpPr>
        <p:spPr>
          <a:xfrm>
            <a:off x="404458" y="3973516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10100101</a:t>
            </a:r>
            <a:endParaRPr lang="zh-CN" altLang="en-US" dirty="0"/>
          </a:p>
        </p:txBody>
      </p:sp>
      <p:sp>
        <p:nvSpPr>
          <p:cNvPr id="168" name="矩形 167"/>
          <p:cNvSpPr/>
          <p:nvPr/>
        </p:nvSpPr>
        <p:spPr>
          <a:xfrm>
            <a:off x="1469810" y="3973516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……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2527080" y="3973516"/>
            <a:ext cx="1062122" cy="36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01100011</a:t>
            </a:r>
            <a:endParaRPr lang="zh-CN" altLang="en-US" dirty="0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168" grpId="0" animBg="1"/>
      <p:bldP spid="169" grpId="0" animBg="1"/>
    </p:bldLst>
  </p:timing>
</p:sld>
</file>

<file path=ppt/tags/tag1.xml><?xml version="1.0" encoding="utf-8"?>
<p:tagLst xmlns:p="http://schemas.openxmlformats.org/presentationml/2006/main">
  <p:tag name="ISLIDE.ICON" val="#64751;"/>
</p:tagLst>
</file>

<file path=ppt/tags/tag10.xml><?xml version="1.0" encoding="utf-8"?>
<p:tagLst xmlns:p="http://schemas.openxmlformats.org/presentationml/2006/main">
  <p:tag name="ISLIDE.ICON" val="#64751;"/>
</p:tagLst>
</file>

<file path=ppt/tags/tag11.xml><?xml version="1.0" encoding="utf-8"?>
<p:tagLst xmlns:p="http://schemas.openxmlformats.org/presentationml/2006/main">
  <p:tag name="ISLIDE.ICON" val="#64751;"/>
</p:tagLst>
</file>

<file path=ppt/tags/tag12.xml><?xml version="1.0" encoding="utf-8"?>
<p:tagLst xmlns:p="http://schemas.openxmlformats.org/presentationml/2006/main">
  <p:tag name="ISLIDE.ICON" val="#64751;"/>
</p:tagLst>
</file>

<file path=ppt/tags/tag13.xml><?xml version="1.0" encoding="utf-8"?>
<p:tagLst xmlns:p="http://schemas.openxmlformats.org/presentationml/2006/main">
  <p:tag name="ISLIDE.ICON" val="#64751;"/>
</p:tagLst>
</file>

<file path=ppt/tags/tag14.xml><?xml version="1.0" encoding="utf-8"?>
<p:tagLst xmlns:p="http://schemas.openxmlformats.org/presentationml/2006/main">
  <p:tag name="ISLIDE.ICON" val="#64751;"/>
</p:tagLst>
</file>

<file path=ppt/tags/tag15.xml><?xml version="1.0" encoding="utf-8"?>
<p:tagLst xmlns:p="http://schemas.openxmlformats.org/presentationml/2006/main">
  <p:tag name="ISLIDE.ICON" val="#64751;"/>
</p:tagLst>
</file>

<file path=ppt/tags/tag16.xml><?xml version="1.0" encoding="utf-8"?>
<p:tagLst xmlns:p="http://schemas.openxmlformats.org/presentationml/2006/main">
  <p:tag name="ISLIDE.ICON" val="#64751;"/>
</p:tagLst>
</file>

<file path=ppt/tags/tag17.xml><?xml version="1.0" encoding="utf-8"?>
<p:tagLst xmlns:p="http://schemas.openxmlformats.org/presentationml/2006/main">
  <p:tag name="ISLIDE.ICON" val="#64751;#120587;#407046;"/>
</p:tagLst>
</file>

<file path=ppt/tags/tag18.xml><?xml version="1.0" encoding="utf-8"?>
<p:tagLst xmlns:p="http://schemas.openxmlformats.org/presentationml/2006/main">
  <p:tag name="ISLIDE.ICON" val="#64751;#120587;#407046;"/>
</p:tagLst>
</file>

<file path=ppt/tags/tag19.xml><?xml version="1.0" encoding="utf-8"?>
<p:tagLst xmlns:p="http://schemas.openxmlformats.org/presentationml/2006/main">
  <p:tag name="ISLIDE.ICON" val="#64751;"/>
</p:tagLst>
</file>

<file path=ppt/tags/tag2.xml><?xml version="1.0" encoding="utf-8"?>
<p:tagLst xmlns:p="http://schemas.openxmlformats.org/presentationml/2006/main">
  <p:tag name="ISLIDE.ICON" val="#64751;"/>
</p:tagLst>
</file>

<file path=ppt/tags/tag20.xml><?xml version="1.0" encoding="utf-8"?>
<p:tagLst xmlns:p="http://schemas.openxmlformats.org/presentationml/2006/main">
  <p:tag name="ISLIDE.ICON" val="#64751;"/>
</p:tagLst>
</file>

<file path=ppt/tags/tag21.xml><?xml version="1.0" encoding="utf-8"?>
<p:tagLst xmlns:p="http://schemas.openxmlformats.org/presentationml/2006/main">
  <p:tag name="ISLIDE.ICON" val="#64751;"/>
</p:tagLst>
</file>

<file path=ppt/tags/tag22.xml><?xml version="1.0" encoding="utf-8"?>
<p:tagLst xmlns:p="http://schemas.openxmlformats.org/presentationml/2006/main">
  <p:tag name="ISLIDE.ICON" val="#64751;"/>
</p:tagLst>
</file>

<file path=ppt/tags/tag23.xml><?xml version="1.0" encoding="utf-8"?>
<p:tagLst xmlns:p="http://schemas.openxmlformats.org/presentationml/2006/main">
  <p:tag name="ISLIDE.ICON" val="#64751;"/>
</p:tagLst>
</file>

<file path=ppt/tags/tag24.xml><?xml version="1.0" encoding="utf-8"?>
<p:tagLst xmlns:p="http://schemas.openxmlformats.org/presentationml/2006/main">
  <p:tag name="ISLIDE.ICON" val="#64751;"/>
</p:tagLst>
</file>

<file path=ppt/tags/tag25.xml><?xml version="1.0" encoding="utf-8"?>
<p:tagLst xmlns:p="http://schemas.openxmlformats.org/presentationml/2006/main">
  <p:tag name="ISLIDE.ICON" val="#64751;"/>
</p:tagLst>
</file>

<file path=ppt/tags/tag26.xml><?xml version="1.0" encoding="utf-8"?>
<p:tagLst xmlns:p="http://schemas.openxmlformats.org/presentationml/2006/main">
  <p:tag name="ISLIDE.GUIDESSETTING" val="{&quot;Id&quot;:&quot;GuidesStyle_Narrow&quot;,&quot;Name&quot;:&quot;较窄&quot;,&quot;Kind&quot;:&quot;System&quot;,&quot;OldGuidesSetting&quot;:{&quot;HeaderHeight&quot;:10.0,&quot;FooterHeight&quot;:5.0,&quot;SideMargin&quot;:2.5,&quot;TopMargin&quot;:0.0,&quot;BottomMargin&quot;:0.0,&quot;IntervalMargin&quot;:1.0}}"/>
  <p:tag name="COMMONDATA" val="eyJoZGlkIjoiYzE1ZTk0YmFjZjUzZjU2NjkwYjU3ZTI1ZmQyMzJmMTAifQ=="/>
</p:tagLst>
</file>

<file path=ppt/tags/tag3.xml><?xml version="1.0" encoding="utf-8"?>
<p:tagLst xmlns:p="http://schemas.openxmlformats.org/presentationml/2006/main">
  <p:tag name="ISLIDE.ICON" val="#64751;"/>
</p:tagLst>
</file>

<file path=ppt/tags/tag4.xml><?xml version="1.0" encoding="utf-8"?>
<p:tagLst xmlns:p="http://schemas.openxmlformats.org/presentationml/2006/main">
  <p:tag name="ISLIDE.ICON" val="#64751;"/>
</p:tagLst>
</file>

<file path=ppt/tags/tag5.xml><?xml version="1.0" encoding="utf-8"?>
<p:tagLst xmlns:p="http://schemas.openxmlformats.org/presentationml/2006/main">
  <p:tag name="ISLIDE.ICON" val="#64751;"/>
</p:tagLst>
</file>

<file path=ppt/tags/tag6.xml><?xml version="1.0" encoding="utf-8"?>
<p:tagLst xmlns:p="http://schemas.openxmlformats.org/presentationml/2006/main">
  <p:tag name="ISLIDE.ICON" val="#64751;"/>
</p:tagLst>
</file>

<file path=ppt/tags/tag7.xml><?xml version="1.0" encoding="utf-8"?>
<p:tagLst xmlns:p="http://schemas.openxmlformats.org/presentationml/2006/main">
  <p:tag name="ISLIDE.ICON" val="#64751;"/>
</p:tagLst>
</file>

<file path=ppt/tags/tag8.xml><?xml version="1.0" encoding="utf-8"?>
<p:tagLst xmlns:p="http://schemas.openxmlformats.org/presentationml/2006/main">
  <p:tag name="ISLIDE.ICON" val="#64751;"/>
</p:tagLst>
</file>

<file path=ppt/tags/tag9.xml><?xml version="1.0" encoding="utf-8"?>
<p:tagLst xmlns:p="http://schemas.openxmlformats.org/presentationml/2006/main">
  <p:tag name="ISLIDE.ICON" val="#64751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mgea0xa4">
      <a:majorFont>
        <a:latin typeface="Arial Narrow"/>
        <a:ea typeface="微软雅黑"/>
        <a:cs typeface=""/>
      </a:majorFont>
      <a:minorFont>
        <a:latin typeface="Arial Narrow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2732</Words>
  <Application>WPS 演示</Application>
  <PresentationFormat>宽屏</PresentationFormat>
  <Paragraphs>1004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Impact</vt:lpstr>
      <vt:lpstr>Arial Narrow</vt:lpstr>
      <vt:lpstr>微软雅黑</vt:lpstr>
      <vt:lpstr>Arial Unicode MS</vt:lpstr>
      <vt:lpstr>等线</vt:lpstr>
      <vt:lpstr>Office 主题​​</vt:lpstr>
      <vt:lpstr>  思考：微信打电话多？还是手机号码打电话多？为什么？两者优缺点有那些？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user0703</dc:creator>
  <cp:lastModifiedBy>夏天时要感谢冬天</cp:lastModifiedBy>
  <cp:revision>72</cp:revision>
  <dcterms:created xsi:type="dcterms:W3CDTF">2021-12-18T00:21:00Z</dcterms:created>
  <dcterms:modified xsi:type="dcterms:W3CDTF">2025-04-08T07:41:11Z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208DAF508C684E15B93ADEE51A39E057</vt:lpwstr>
  </property>
  <property fmtid="{D5CDD505-2E9C-101B-9397-08002B2CF9AE}" pid="3" name="KSOProductBuildVer">
    <vt:lpwstr>2052-12.1.0.20305</vt:lpwstr>
  </property>
</Properties>
</file>